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8"/>
  </p:notesMasterIdLst>
  <p:handoutMasterIdLst>
    <p:handoutMasterId r:id="rId59"/>
  </p:handoutMasterIdLst>
  <p:sldIdLst>
    <p:sldId id="256" r:id="rId4"/>
    <p:sldId id="751" r:id="rId5"/>
    <p:sldId id="844" r:id="rId6"/>
    <p:sldId id="279" r:id="rId7"/>
    <p:sldId id="759" r:id="rId9"/>
    <p:sldId id="760" r:id="rId10"/>
    <p:sldId id="781" r:id="rId11"/>
    <p:sldId id="896" r:id="rId12"/>
    <p:sldId id="897" r:id="rId13"/>
    <p:sldId id="829" r:id="rId14"/>
    <p:sldId id="898" r:id="rId15"/>
    <p:sldId id="899" r:id="rId16"/>
    <p:sldId id="845" r:id="rId17"/>
    <p:sldId id="900" r:id="rId18"/>
    <p:sldId id="901" r:id="rId19"/>
    <p:sldId id="902" r:id="rId20"/>
    <p:sldId id="903" r:id="rId21"/>
    <p:sldId id="904" r:id="rId22"/>
    <p:sldId id="865" r:id="rId23"/>
    <p:sldId id="905" r:id="rId24"/>
    <p:sldId id="906" r:id="rId25"/>
    <p:sldId id="907" r:id="rId26"/>
    <p:sldId id="908" r:id="rId27"/>
    <p:sldId id="909" r:id="rId28"/>
    <p:sldId id="911" r:id="rId29"/>
    <p:sldId id="910" r:id="rId30"/>
    <p:sldId id="912" r:id="rId31"/>
    <p:sldId id="913" r:id="rId32"/>
    <p:sldId id="914" r:id="rId33"/>
    <p:sldId id="915" r:id="rId34"/>
    <p:sldId id="916" r:id="rId35"/>
    <p:sldId id="917" r:id="rId36"/>
    <p:sldId id="918" r:id="rId37"/>
    <p:sldId id="919" r:id="rId38"/>
    <p:sldId id="920" r:id="rId39"/>
    <p:sldId id="921" r:id="rId40"/>
    <p:sldId id="922" r:id="rId41"/>
    <p:sldId id="923" r:id="rId42"/>
    <p:sldId id="924" r:id="rId43"/>
    <p:sldId id="925" r:id="rId44"/>
    <p:sldId id="880" r:id="rId45"/>
    <p:sldId id="881" r:id="rId46"/>
    <p:sldId id="926" r:id="rId47"/>
    <p:sldId id="927" r:id="rId48"/>
    <p:sldId id="928" r:id="rId49"/>
    <p:sldId id="882" r:id="rId50"/>
    <p:sldId id="929" r:id="rId51"/>
    <p:sldId id="931" r:id="rId52"/>
    <p:sldId id="932" r:id="rId53"/>
    <p:sldId id="933" r:id="rId54"/>
    <p:sldId id="934" r:id="rId55"/>
    <p:sldId id="935" r:id="rId56"/>
    <p:sldId id="936" r:id="rId57"/>
    <p:sldId id="270" r:id="rId58"/>
  </p:sldIdLst>
  <p:sldSz cx="12192000" cy="6858000"/>
  <p:notesSz cx="7103745" cy="10234295"/>
  <p:embeddedFontLst>
    <p:embeddedFont>
      <p:font typeface="黑体" panose="02010609060101010101" charset="-122"/>
      <p:regular r:id="rId64"/>
    </p:embeddedFont>
    <p:embeddedFont>
      <p:font typeface="微软雅黑" panose="020B0503020204020204" charset="-122"/>
      <p:regular r:id="rId65"/>
    </p:embeddedFont>
    <p:embeddedFont>
      <p:font typeface="华文细黑" panose="02010600040101010101" charset="-122"/>
      <p:regular r:id="rId6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F3B96D"/>
    <a:srgbClr val="DAE3F3"/>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182"/>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6" Type="http://schemas.openxmlformats.org/officeDocument/2006/relationships/font" Target="fonts/font3.fntdata"/><Relationship Id="rId65" Type="http://schemas.openxmlformats.org/officeDocument/2006/relationships/font" Target="fonts/font2.fntdata"/><Relationship Id="rId64" Type="http://schemas.openxmlformats.org/officeDocument/2006/relationships/font" Target="fonts/font1.fntdata"/><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handoutMaster" Target="handoutMasters/handoutMaster1.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tags" Target="../tags/tag31.xml"/><Relationship Id="rId1" Type="http://schemas.openxmlformats.org/officeDocument/2006/relationships/tags" Target="../tags/tag30.xml"/></Relationships>
</file>

<file path=ppt/slides/_rels/slide11.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3" Type="http://schemas.openxmlformats.org/officeDocument/2006/relationships/slideLayout" Target="../slideLayouts/slideLayout14.xml"/><Relationship Id="rId22" Type="http://schemas.openxmlformats.org/officeDocument/2006/relationships/tags" Target="../tags/tag53.xml"/><Relationship Id="rId21" Type="http://schemas.openxmlformats.org/officeDocument/2006/relationships/tags" Target="../tags/tag52.xml"/><Relationship Id="rId20" Type="http://schemas.openxmlformats.org/officeDocument/2006/relationships/tags" Target="../tags/tag51.xml"/><Relationship Id="rId2" Type="http://schemas.openxmlformats.org/officeDocument/2006/relationships/tags" Target="../tags/tag33.xml"/><Relationship Id="rId19" Type="http://schemas.openxmlformats.org/officeDocument/2006/relationships/tags" Target="../tags/tag50.xml"/><Relationship Id="rId18" Type="http://schemas.openxmlformats.org/officeDocument/2006/relationships/tags" Target="../tags/tag49.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tags" Target="../tags/tag55.xml"/><Relationship Id="rId1" Type="http://schemas.openxmlformats.org/officeDocument/2006/relationships/tags" Target="../tags/tag54.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5.png"/><Relationship Id="rId2" Type="http://schemas.openxmlformats.org/officeDocument/2006/relationships/tags" Target="../tags/tag57.xml"/><Relationship Id="rId1" Type="http://schemas.openxmlformats.org/officeDocument/2006/relationships/tags" Target="../tags/tag56.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6.png"/><Relationship Id="rId2" Type="http://schemas.openxmlformats.org/officeDocument/2006/relationships/tags" Target="../tags/tag59.xml"/><Relationship Id="rId1" Type="http://schemas.openxmlformats.org/officeDocument/2006/relationships/tags" Target="../tags/tag58.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7.png"/><Relationship Id="rId2" Type="http://schemas.openxmlformats.org/officeDocument/2006/relationships/tags" Target="../tags/tag61.xml"/><Relationship Id="rId1" Type="http://schemas.openxmlformats.org/officeDocument/2006/relationships/tags" Target="../tags/tag60.xml"/></Relationships>
</file>

<file path=ppt/slides/_rels/slide17.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4" Type="http://schemas.openxmlformats.org/officeDocument/2006/relationships/slideLayout" Target="../slideLayouts/slideLayout14.xml"/><Relationship Id="rId23" Type="http://schemas.openxmlformats.org/officeDocument/2006/relationships/tags" Target="../tags/tag84.xml"/><Relationship Id="rId22" Type="http://schemas.openxmlformats.org/officeDocument/2006/relationships/tags" Target="../tags/tag83.xml"/><Relationship Id="rId21" Type="http://schemas.openxmlformats.org/officeDocument/2006/relationships/tags" Target="../tags/tag82.xml"/><Relationship Id="rId20" Type="http://schemas.openxmlformats.org/officeDocument/2006/relationships/tags" Target="../tags/tag81.xml"/><Relationship Id="rId2" Type="http://schemas.openxmlformats.org/officeDocument/2006/relationships/tags" Target="../tags/tag63.xml"/><Relationship Id="rId19" Type="http://schemas.openxmlformats.org/officeDocument/2006/relationships/tags" Target="../tags/tag80.xml"/><Relationship Id="rId18" Type="http://schemas.openxmlformats.org/officeDocument/2006/relationships/tags" Target="../tags/tag79.xml"/><Relationship Id="rId17" Type="http://schemas.openxmlformats.org/officeDocument/2006/relationships/tags" Target="../tags/tag7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1" Type="http://schemas.openxmlformats.org/officeDocument/2006/relationships/slideLayout" Target="../slideLayouts/slideLayout14.xml"/><Relationship Id="rId20" Type="http://schemas.openxmlformats.org/officeDocument/2006/relationships/tags" Target="../tags/tag104.xml"/><Relationship Id="rId2" Type="http://schemas.openxmlformats.org/officeDocument/2006/relationships/tags" Target="../tags/tag86.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7" Type="http://schemas.openxmlformats.org/officeDocument/2006/relationships/slideLayout" Target="../slideLayouts/slideLayout14.xml"/><Relationship Id="rId26" Type="http://schemas.openxmlformats.org/officeDocument/2006/relationships/tags" Target="../tags/tag130.xml"/><Relationship Id="rId25" Type="http://schemas.openxmlformats.org/officeDocument/2006/relationships/tags" Target="../tags/tag129.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tags" Target="../tags/tag106.xml"/><Relationship Id="rId19" Type="http://schemas.openxmlformats.org/officeDocument/2006/relationships/tags" Target="../tags/tag123.xml"/><Relationship Id="rId18" Type="http://schemas.openxmlformats.org/officeDocument/2006/relationships/tags" Target="../tags/tag122.xml"/><Relationship Id="rId17" Type="http://schemas.openxmlformats.org/officeDocument/2006/relationships/tags" Target="../tags/tag121.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tags" Target="../tags/tag10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2.xml"/><Relationship Id="rId1" Type="http://schemas.openxmlformats.org/officeDocument/2006/relationships/tags" Target="../tags/tag13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8.png"/><Relationship Id="rId2" Type="http://schemas.openxmlformats.org/officeDocument/2006/relationships/tags" Target="../tags/tag134.xml"/><Relationship Id="rId1" Type="http://schemas.openxmlformats.org/officeDocument/2006/relationships/tags" Target="../tags/tag13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6.xml"/><Relationship Id="rId1" Type="http://schemas.openxmlformats.org/officeDocument/2006/relationships/tags" Target="../tags/tag13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8.xml"/><Relationship Id="rId1" Type="http://schemas.openxmlformats.org/officeDocument/2006/relationships/tags" Target="../tags/tag137.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9.png"/><Relationship Id="rId2" Type="http://schemas.openxmlformats.org/officeDocument/2006/relationships/tags" Target="../tags/tag140.xml"/><Relationship Id="rId1" Type="http://schemas.openxmlformats.org/officeDocument/2006/relationships/tags" Target="../tags/tag139.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png"/><Relationship Id="rId2" Type="http://schemas.openxmlformats.org/officeDocument/2006/relationships/tags" Target="../tags/tag142.xml"/><Relationship Id="rId1" Type="http://schemas.openxmlformats.org/officeDocument/2006/relationships/tags" Target="../tags/tag14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44.xml"/><Relationship Id="rId1" Type="http://schemas.openxmlformats.org/officeDocument/2006/relationships/tags" Target="../tags/tag143.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tags" Target="../tags/tag146.xml"/><Relationship Id="rId1" Type="http://schemas.openxmlformats.org/officeDocument/2006/relationships/tags" Target="../tags/tag145.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png"/><Relationship Id="rId2" Type="http://schemas.openxmlformats.org/officeDocument/2006/relationships/tags" Target="../tags/tag148.xml"/><Relationship Id="rId1" Type="http://schemas.openxmlformats.org/officeDocument/2006/relationships/tags" Target="../tags/tag14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0.xml"/><Relationship Id="rId1" Type="http://schemas.openxmlformats.org/officeDocument/2006/relationships/tags" Target="../tags/tag149.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tags" Target="../tags/tag152.xml"/><Relationship Id="rId1" Type="http://schemas.openxmlformats.org/officeDocument/2006/relationships/tags" Target="../tags/tag151.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png"/><Relationship Id="rId2" Type="http://schemas.openxmlformats.org/officeDocument/2006/relationships/tags" Target="../tags/tag154.xml"/><Relationship Id="rId1" Type="http://schemas.openxmlformats.org/officeDocument/2006/relationships/tags" Target="../tags/tag153.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56.xml"/><Relationship Id="rId1" Type="http://schemas.openxmlformats.org/officeDocument/2006/relationships/tags" Target="../tags/tag155.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tags" Target="../tags/tag158.xml"/><Relationship Id="rId1" Type="http://schemas.openxmlformats.org/officeDocument/2006/relationships/tags" Target="../tags/tag157.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png"/><Relationship Id="rId2" Type="http://schemas.openxmlformats.org/officeDocument/2006/relationships/tags" Target="../tags/tag160.xml"/><Relationship Id="rId1" Type="http://schemas.openxmlformats.org/officeDocument/2006/relationships/tags" Target="../tags/tag159.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2.xml"/><Relationship Id="rId1" Type="http://schemas.openxmlformats.org/officeDocument/2006/relationships/tags" Target="../tags/tag161.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tags" Target="../tags/tag164.xml"/><Relationship Id="rId1" Type="http://schemas.openxmlformats.org/officeDocument/2006/relationships/tags" Target="../tags/tag163.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png"/><Relationship Id="rId2" Type="http://schemas.openxmlformats.org/officeDocument/2006/relationships/tags" Target="../tags/tag166.xml"/><Relationship Id="rId1" Type="http://schemas.openxmlformats.org/officeDocument/2006/relationships/tags" Target="../tags/tag165.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9" Type="http://schemas.openxmlformats.org/officeDocument/2006/relationships/image" Target="../media/image29.jpeg"/><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image" Target="../media/image12.png"/><Relationship Id="rId3" Type="http://schemas.openxmlformats.org/officeDocument/2006/relationships/tags" Target="../tags/tag169.xml"/><Relationship Id="rId2" Type="http://schemas.openxmlformats.org/officeDocument/2006/relationships/tags" Target="../tags/tag168.xml"/><Relationship Id="rId13" Type="http://schemas.openxmlformats.org/officeDocument/2006/relationships/slideLayout" Target="../slideLayouts/slideLayout14.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tags" Target="../tags/tag167.xml"/></Relationships>
</file>

<file path=ppt/slides/_rels/slide41.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6" Type="http://schemas.openxmlformats.org/officeDocument/2006/relationships/slideLayout" Target="../slideLayouts/slideLayout14.xml"/><Relationship Id="rId15" Type="http://schemas.openxmlformats.org/officeDocument/2006/relationships/tags" Target="../tags/tag191.xml"/><Relationship Id="rId14" Type="http://schemas.openxmlformats.org/officeDocument/2006/relationships/tags" Target="../tags/tag190.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93.xml"/><Relationship Id="rId1" Type="http://schemas.openxmlformats.org/officeDocument/2006/relationships/tags" Target="../tags/tag192.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png"/><Relationship Id="rId2" Type="http://schemas.openxmlformats.org/officeDocument/2006/relationships/tags" Target="../tags/tag195.xml"/><Relationship Id="rId1" Type="http://schemas.openxmlformats.org/officeDocument/2006/relationships/tags" Target="../tags/tag194.xml"/></Relationships>
</file>

<file path=ppt/slides/_rels/slide44.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9" Type="http://schemas.openxmlformats.org/officeDocument/2006/relationships/slideLayout" Target="../slideLayouts/slideLayout14.xml"/><Relationship Id="rId38" Type="http://schemas.openxmlformats.org/officeDocument/2006/relationships/tags" Target="../tags/tag233.xml"/><Relationship Id="rId37" Type="http://schemas.openxmlformats.org/officeDocument/2006/relationships/tags" Target="../tags/tag232.xml"/><Relationship Id="rId36" Type="http://schemas.openxmlformats.org/officeDocument/2006/relationships/tags" Target="../tags/tag231.xml"/><Relationship Id="rId35" Type="http://schemas.openxmlformats.org/officeDocument/2006/relationships/tags" Target="../tags/tag230.xml"/><Relationship Id="rId34" Type="http://schemas.openxmlformats.org/officeDocument/2006/relationships/tags" Target="../tags/tag229.xml"/><Relationship Id="rId33" Type="http://schemas.openxmlformats.org/officeDocument/2006/relationships/tags" Target="../tags/tag228.xml"/><Relationship Id="rId32" Type="http://schemas.openxmlformats.org/officeDocument/2006/relationships/tags" Target="../tags/tag227.xml"/><Relationship Id="rId31" Type="http://schemas.openxmlformats.org/officeDocument/2006/relationships/tags" Target="../tags/tag226.xml"/><Relationship Id="rId30" Type="http://schemas.openxmlformats.org/officeDocument/2006/relationships/tags" Target="../tags/tag225.xml"/><Relationship Id="rId3" Type="http://schemas.openxmlformats.org/officeDocument/2006/relationships/tags" Target="../tags/tag198.xml"/><Relationship Id="rId29" Type="http://schemas.openxmlformats.org/officeDocument/2006/relationships/tags" Target="../tags/tag224.xml"/><Relationship Id="rId28" Type="http://schemas.openxmlformats.org/officeDocument/2006/relationships/tags" Target="../tags/tag223.xml"/><Relationship Id="rId27" Type="http://schemas.openxmlformats.org/officeDocument/2006/relationships/tags" Target="../tags/tag222.xml"/><Relationship Id="rId26" Type="http://schemas.openxmlformats.org/officeDocument/2006/relationships/tags" Target="../tags/tag221.xml"/><Relationship Id="rId25" Type="http://schemas.openxmlformats.org/officeDocument/2006/relationships/tags" Target="../tags/tag220.xml"/><Relationship Id="rId24" Type="http://schemas.openxmlformats.org/officeDocument/2006/relationships/tags" Target="../tags/tag219.xml"/><Relationship Id="rId23" Type="http://schemas.openxmlformats.org/officeDocument/2006/relationships/tags" Target="../tags/tag218.xml"/><Relationship Id="rId22" Type="http://schemas.openxmlformats.org/officeDocument/2006/relationships/tags" Target="../tags/tag217.xml"/><Relationship Id="rId21" Type="http://schemas.openxmlformats.org/officeDocument/2006/relationships/tags" Target="../tags/tag216.xml"/><Relationship Id="rId20" Type="http://schemas.openxmlformats.org/officeDocument/2006/relationships/tags" Target="../tags/tag215.xml"/><Relationship Id="rId2" Type="http://schemas.openxmlformats.org/officeDocument/2006/relationships/tags" Target="../tags/tag197.xml"/><Relationship Id="rId19" Type="http://schemas.openxmlformats.org/officeDocument/2006/relationships/tags" Target="../tags/tag214.xml"/><Relationship Id="rId18" Type="http://schemas.openxmlformats.org/officeDocument/2006/relationships/tags" Target="../tags/tag213.xml"/><Relationship Id="rId17" Type="http://schemas.openxmlformats.org/officeDocument/2006/relationships/tags" Target="../tags/tag212.xml"/><Relationship Id="rId16" Type="http://schemas.openxmlformats.org/officeDocument/2006/relationships/tags" Target="../tags/tag211.xml"/><Relationship Id="rId15" Type="http://schemas.openxmlformats.org/officeDocument/2006/relationships/tags" Target="../tags/tag210.xml"/><Relationship Id="rId14" Type="http://schemas.openxmlformats.org/officeDocument/2006/relationships/tags" Target="../tags/tag209.xml"/><Relationship Id="rId13" Type="http://schemas.openxmlformats.org/officeDocument/2006/relationships/tags" Target="../tags/tag208.xml"/><Relationship Id="rId12" Type="http://schemas.openxmlformats.org/officeDocument/2006/relationships/tags" Target="../tags/tag207.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tags" Target="../tags/tag196.xml"/></Relationships>
</file>

<file path=ppt/slides/_rels/slide45.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3" Type="http://schemas.openxmlformats.org/officeDocument/2006/relationships/slideLayout" Target="../slideLayouts/slideLayout14.xml"/><Relationship Id="rId12" Type="http://schemas.openxmlformats.org/officeDocument/2006/relationships/tags" Target="../tags/tag245.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tags" Target="../tags/tag234.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7.xml"/><Relationship Id="rId1" Type="http://schemas.openxmlformats.org/officeDocument/2006/relationships/tags" Target="../tags/tag246.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tags" Target="../tags/tag249.xml"/><Relationship Id="rId1" Type="http://schemas.openxmlformats.org/officeDocument/2006/relationships/tags" Target="../tags/tag248.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51.xml"/><Relationship Id="rId1" Type="http://schemas.openxmlformats.org/officeDocument/2006/relationships/tags" Target="../tags/tag250.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2.png"/><Relationship Id="rId2" Type="http://schemas.openxmlformats.org/officeDocument/2006/relationships/tags" Target="../tags/tag253.xml"/><Relationship Id="rId1" Type="http://schemas.openxmlformats.org/officeDocument/2006/relationships/tags" Target="../tags/tag25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3.png"/><Relationship Id="rId2" Type="http://schemas.openxmlformats.org/officeDocument/2006/relationships/tags" Target="../tags/tag255.xml"/><Relationship Id="rId1" Type="http://schemas.openxmlformats.org/officeDocument/2006/relationships/tags" Target="../tags/tag254.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4.png"/><Relationship Id="rId2" Type="http://schemas.openxmlformats.org/officeDocument/2006/relationships/tags" Target="../tags/tag257.xml"/><Relationship Id="rId1" Type="http://schemas.openxmlformats.org/officeDocument/2006/relationships/tags" Target="../tags/tag256.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tags" Target="../tags/tag259.xml"/><Relationship Id="rId1" Type="http://schemas.openxmlformats.org/officeDocument/2006/relationships/tags" Target="../tags/tag258.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4.png"/><Relationship Id="rId2" Type="http://schemas.openxmlformats.org/officeDocument/2006/relationships/tags" Target="../tags/tag261.xml"/><Relationship Id="rId1" Type="http://schemas.openxmlformats.org/officeDocument/2006/relationships/tags" Target="../tags/tag260.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12.png"/><Relationship Id="rId3" Type="http://schemas.openxmlformats.org/officeDocument/2006/relationships/tags" Target="../tags/tag9.xml"/><Relationship Id="rId2" Type="http://schemas.openxmlformats.org/officeDocument/2006/relationships/tags" Target="../tags/tag8.xml"/><Relationship Id="rId11" Type="http://schemas.openxmlformats.org/officeDocument/2006/relationships/slideLayout" Target="../slideLayouts/slideLayout14.xml"/><Relationship Id="rId10" Type="http://schemas.openxmlformats.org/officeDocument/2006/relationships/tags" Target="../tags/tag14.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6" Type="http://schemas.openxmlformats.org/officeDocument/2006/relationships/slideLayout" Target="../slideLayouts/slideLayout14.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四、医院内感染的主要因素</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123305" y="2438400"/>
            <a:ext cx="4669155" cy="216852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医院内感染的主要因素有：①易感人群多；②医院内感染管理制度不完善；③医务人员对医院内感染的严重性认识不足；④不合理使用抗生素；⑤侵入性诊治手段增多；⑥医院建筑布局不合理。</a:t>
            </a:r>
            <a:endParaRPr lang="zh-CN" altLang="en-US"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 name="组合 60"/>
          <p:cNvGrpSpPr/>
          <p:nvPr/>
        </p:nvGrpSpPr>
        <p:grpSpPr>
          <a:xfrm>
            <a:off x="671195" y="2829560"/>
            <a:ext cx="2079625" cy="1595438"/>
            <a:chOff x="3200" y="3624"/>
            <a:chExt cx="3276" cy="2513"/>
          </a:xfrm>
        </p:grpSpPr>
        <p:sp>
          <p:nvSpPr>
            <p:cNvPr id="51" name="任意多边形 50"/>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建立三级监控体系</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3695383" y="2829560"/>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健全各项规章</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制度</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6719570" y="2829560"/>
            <a:ext cx="2079625" cy="1595438"/>
            <a:chOff x="12724" y="3624"/>
            <a:chExt cx="3276" cy="2513"/>
          </a:xfrm>
        </p:grpSpPr>
        <p:sp>
          <p:nvSpPr>
            <p:cNvPr id="41" name="任意多边形 40"/>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落实医院感染管理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措施</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2" name="组合 1"/>
          <p:cNvGrpSpPr/>
          <p:nvPr/>
        </p:nvGrpSpPr>
        <p:grpSpPr>
          <a:xfrm>
            <a:off x="9460865" y="2829878"/>
            <a:ext cx="2079625" cy="1595437"/>
            <a:chOff x="3200" y="6297"/>
            <a:chExt cx="3276" cy="2513"/>
          </a:xfrm>
        </p:grpSpPr>
        <p:sp>
          <p:nvSpPr>
            <p:cNvPr id="3" name="任意多边形 2"/>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 name="矩形 3"/>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 name="圆角矩形 4"/>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 name="圆角矩形 5"/>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加强教育，</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明确责任</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3" name="Title 6"/>
          <p:cNvSpPr txBox="1"/>
          <p:nvPr>
            <p:custDataLst>
              <p:tags r:id="rId21"/>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五、医院内感染的预防和控制</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19392"/>
            <a:ext cx="10564260" cy="5543549"/>
          </a:xfrm>
          <a:prstGeom prst="rect">
            <a:avLst/>
          </a:prstGeom>
        </p:spPr>
      </p:pic>
      <p:sp>
        <p:nvSpPr>
          <p:cNvPr id="4" name="矩形 3"/>
          <p:cNvSpPr/>
          <p:nvPr/>
        </p:nvSpPr>
        <p:spPr>
          <a:xfrm>
            <a:off x="2131414" y="194183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清洁、消毒、灭菌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一、清洁、消毒、灭菌的概念</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64810" y="2552065"/>
            <a:ext cx="5636895"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 清洁</a:t>
            </a:r>
            <a:r>
              <a:rPr lang="zh-CN" altLang="en-US" dirty="0">
                <a:latin typeface="微软雅黑" panose="020B0503020204020204" charset="-122"/>
                <a:ea typeface="微软雅黑" panose="020B0503020204020204" charset="-122"/>
              </a:rPr>
              <a:t>　用物理的方法清除物体表面的污垢、尘埃和有机物。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2. 消毒</a:t>
            </a:r>
            <a:r>
              <a:rPr lang="zh-CN" altLang="en-US" dirty="0">
                <a:latin typeface="微软雅黑" panose="020B0503020204020204" charset="-122"/>
                <a:ea typeface="微软雅黑" panose="020B0503020204020204" charset="-122"/>
              </a:rPr>
              <a:t>　用物理或化学的方法清除或杀灭除芽孢以外的病原微生物，使其数量减少到无害程度的过程。</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3. 灭菌</a:t>
            </a:r>
            <a:r>
              <a:rPr lang="zh-CN" altLang="en-US" dirty="0">
                <a:latin typeface="微软雅黑" panose="020B0503020204020204" charset="-122"/>
                <a:ea typeface="微软雅黑" panose="020B0503020204020204" charset="-122"/>
              </a:rPr>
              <a:t>　用物理或化学的方法杀灭全部微生物，包括致病和非致病微生物以及芽孢。</a:t>
            </a:r>
            <a:endParaRPr lang="zh-CN" altLang="en-US"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二、清洁技术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560695" y="2473960"/>
            <a:ext cx="5636895"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清洁的目的是去除和减少微生物，并不能杀灭微生物。清洁适用于地面、墙壁、家具、医疗用具等物体表面的处理；也是物品消毒灭菌的初始步骤处理。常用的方法有水洗、机械去污和去污剂去污等。特殊污染可选用特定的方法处理，如碘酊可用乙醇处理；甲紫可用乙醇、草酸处理；陈旧血迹可用过氧化氢处理；高锰酸钾可用维生素 C 处理。</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444625" y="2578100"/>
            <a:ext cx="3350260" cy="2792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三、消毒灭菌方法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410710" y="2000250"/>
            <a:ext cx="6901815" cy="3688080"/>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（一）物理消毒灭菌法</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物理消毒灭菌的方法是利用物理因素杀灭或清除病原微生物的方法。</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【热力消毒灭菌法】</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热力消毒灭菌法是利用热力破坏微生物的蛋白质、核酸、细胞壁和细胞膜，从而导致微生物死亡的方法。</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【光照消毒法】</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日光曝晒法利用日光热、干燥及紫外线的作用杀菌。2. 紫外线灯管消毒法紫外线对细菌、病毒、真菌、芽孢和衣原体均有较强的杀灭作用。3. 臭氧灭菌灯消毒法。</a:t>
            </a:r>
            <a:endParaRPr lang="zh-CN" altLang="en-US" dirty="0">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3"/>
          <a:stretch>
            <a:fillRect/>
          </a:stretch>
        </p:blipFill>
        <p:spPr>
          <a:xfrm>
            <a:off x="906145" y="2390775"/>
            <a:ext cx="3303270" cy="3297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三、消毒灭菌方法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476750" y="1868170"/>
            <a:ext cx="6901815" cy="4048125"/>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【微波消毒灭菌法】</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微波可杀灭各种微生物包括细菌繁殖体、真菌、病毒、芽孢和真菌孢子，常用于食品、餐具的消毒及药品、文件、纸币、口腔和眼科器材、耐热非金属材料器械的消毒灭菌。</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【电离辐射灭菌法】</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又称“冷灭菌”，最适用于忌热物品的灭菌，尤其是一次性医疗器材、密封包装后需长期储存的器材，精密医疗仪器以及移植或埋植的组织、人工器官、节育器的灭菌。</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【过滤除菌】</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使一定流速的静电吸附等原理除掉空气中的尘埃、微生物，使病房、手术室或无菌制药室内的空气达到一定程度的净化。</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124585" y="2453640"/>
            <a:ext cx="2699385" cy="3011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Title 6"/>
          <p:cNvSpPr txBox="1"/>
          <p:nvPr>
            <p:custDataLst>
              <p:tags r:id="rId1"/>
            </p:custDataLst>
          </p:nvPr>
        </p:nvSpPr>
        <p:spPr>
          <a:xfrm>
            <a:off x="675005" y="1351915"/>
            <a:ext cx="10956925" cy="144716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10000"/>
              <a:buFont typeface="Wingdings" panose="05000000000000000000" charset="0"/>
            </a:pPr>
            <a:r>
              <a:rPr lang="zh-CN" altLang="en-US" sz="1800" b="1" strike="noStrike" spc="150" noProof="1" dirty="0">
                <a:ln w="3175">
                  <a:noFill/>
                  <a:prstDash val="dash"/>
                </a:ln>
                <a:solidFill>
                  <a:srgbClr val="2E75B6"/>
                </a:solidFill>
                <a:uFillTx/>
                <a:latin typeface="微软雅黑" panose="020B0503020204020204" charset="-122"/>
                <a:ea typeface="微软雅黑" panose="020B0503020204020204" charset="-122"/>
                <a:cs typeface="微软雅黑" panose="020B0503020204020204" charset="-122"/>
                <a:sym typeface="+mn-ea"/>
              </a:rPr>
              <a:t>（二）化学消毒灭菌法</a:t>
            </a:r>
            <a:endParaRPr lang="zh-CN" altLang="en-US" sz="1800" b="1" strike="noStrike" spc="150" noProof="1" dirty="0">
              <a:ln w="3175">
                <a:noFill/>
                <a:prstDash val="dash"/>
              </a:ln>
              <a:solidFill>
                <a:srgbClr val="2E75B6"/>
              </a:solidFill>
              <a:uFillTx/>
              <a:latin typeface="微软雅黑" panose="020B0503020204020204" charset="-122"/>
              <a:ea typeface="微软雅黑" panose="020B0503020204020204" charset="-122"/>
              <a:cs typeface="微软雅黑" panose="020B0503020204020204" charset="-122"/>
              <a:sym typeface="+mn-ea"/>
            </a:endParaRPr>
          </a:p>
          <a:p>
            <a:pPr lvl="0" algn="just" fontAlgn="auto">
              <a:lnSpc>
                <a:spcPct val="150000"/>
              </a:lnSpc>
              <a:spcBef>
                <a:spcPts val="1000"/>
              </a:spcBef>
              <a:spcAft>
                <a:spcPts val="0"/>
              </a:spcAft>
              <a:buClr>
                <a:srgbClr val="1F4E78"/>
              </a:buClr>
              <a:buSzPct val="11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化学消毒灭菌法是利用液体或气体的化学药物抑制微生物的生长繁殖或杀死微生物的方法。凡是不适合物理消毒灭菌的物品都可以使用化学消毒灭菌法。</a:t>
            </a:r>
            <a:endParaRPr lang="zh-CN" altLang="en-US" sz="18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1" name="组合 60"/>
          <p:cNvGrpSpPr/>
          <p:nvPr/>
        </p:nvGrpSpPr>
        <p:grpSpPr>
          <a:xfrm>
            <a:off x="757555" y="3365500"/>
            <a:ext cx="2079625" cy="1595438"/>
            <a:chOff x="3200" y="3624"/>
            <a:chExt cx="3276" cy="2513"/>
          </a:xfrm>
        </p:grpSpPr>
        <p:sp>
          <p:nvSpPr>
            <p:cNvPr id="51" name="任意多边形 50"/>
            <p:cNvSpPr/>
            <p:nvPr>
              <p:custDataLst>
                <p:tags r:id="rId2"/>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3"/>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4"/>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5"/>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6"/>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杀菌原理</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3781743" y="3365500"/>
            <a:ext cx="2079625" cy="1595438"/>
            <a:chOff x="7962" y="3624"/>
            <a:chExt cx="3276" cy="2513"/>
          </a:xfrm>
        </p:grpSpPr>
        <p:sp>
          <p:nvSpPr>
            <p:cNvPr id="50" name="任意多边形 49"/>
            <p:cNvSpPr/>
            <p:nvPr>
              <p:custDataLst>
                <p:tags r:id="rId7"/>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8"/>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9"/>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10"/>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1"/>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化学消毒剂的使用</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原则</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6805930" y="3365500"/>
            <a:ext cx="2079625" cy="1595438"/>
            <a:chOff x="12724" y="3624"/>
            <a:chExt cx="3276" cy="2513"/>
          </a:xfrm>
        </p:grpSpPr>
        <p:sp>
          <p:nvSpPr>
            <p:cNvPr id="41" name="任意多边形 40"/>
            <p:cNvSpPr/>
            <p:nvPr>
              <p:custDataLst>
                <p:tags r:id="rId12"/>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3"/>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4"/>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5"/>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6"/>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化学消毒剂的使用</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方法</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2" name="组合 1"/>
          <p:cNvGrpSpPr/>
          <p:nvPr/>
        </p:nvGrpSpPr>
        <p:grpSpPr>
          <a:xfrm>
            <a:off x="9740265" y="3365818"/>
            <a:ext cx="2079625" cy="1595437"/>
            <a:chOff x="3200" y="6297"/>
            <a:chExt cx="3276" cy="2513"/>
          </a:xfrm>
        </p:grpSpPr>
        <p:sp>
          <p:nvSpPr>
            <p:cNvPr id="3" name="任意多边形 2"/>
            <p:cNvSpPr/>
            <p:nvPr>
              <p:custDataLst>
                <p:tags r:id="rId17"/>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 name="矩形 3"/>
            <p:cNvSpPr/>
            <p:nvPr>
              <p:custDataLst>
                <p:tags r:id="rId18"/>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 name="圆角矩形 4"/>
            <p:cNvSpPr/>
            <p:nvPr>
              <p:custDataLst>
                <p:tags r:id="rId19"/>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 name="圆角矩形 5"/>
            <p:cNvSpPr/>
            <p:nvPr>
              <p:custDataLst>
                <p:tags r:id="rId20"/>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21"/>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常用的化学消毒剂</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23" name="Title 6"/>
          <p:cNvSpPr txBox="1"/>
          <p:nvPr>
            <p:custDataLst>
              <p:tags r:id="rId2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三、消毒灭菌方法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19392"/>
            <a:ext cx="10564260" cy="5543549"/>
          </a:xfrm>
          <a:prstGeom prst="rect">
            <a:avLst/>
          </a:prstGeom>
        </p:spPr>
      </p:pic>
      <p:sp>
        <p:nvSpPr>
          <p:cNvPr id="4" name="矩形 3"/>
          <p:cNvSpPr/>
          <p:nvPr/>
        </p:nvSpPr>
        <p:spPr>
          <a:xfrm>
            <a:off x="2131414" y="194183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无菌技术</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7959725" y="4965065"/>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cxnSp>
        <p:nvCxnSpPr>
          <p:cNvPr id="88" name="直接连接符 87"/>
          <p:cNvCxnSpPr/>
          <p:nvPr>
            <p:custDataLst>
              <p:tags r:id="rId2"/>
            </p:custDataLst>
          </p:nvPr>
        </p:nvCxnSpPr>
        <p:spPr>
          <a:xfrm>
            <a:off x="822325" y="4965065"/>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3"/>
            </p:custDataLst>
          </p:nvPr>
        </p:nvSpPr>
        <p:spPr>
          <a:xfrm>
            <a:off x="706438" y="4782503"/>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4"/>
            </p:custDataLst>
          </p:nvPr>
        </p:nvCxnSpPr>
        <p:spPr>
          <a:xfrm>
            <a:off x="889000" y="2313940"/>
            <a:ext cx="0" cy="24542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5"/>
            </p:custDataLst>
          </p:nvPr>
        </p:nvSpPr>
        <p:spPr>
          <a:xfrm rot="8100000">
            <a:off x="809625" y="2121853"/>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3" name="组合 2"/>
          <p:cNvGrpSpPr/>
          <p:nvPr/>
        </p:nvGrpSpPr>
        <p:grpSpPr>
          <a:xfrm>
            <a:off x="889000" y="2061528"/>
            <a:ext cx="3103563" cy="2719387"/>
            <a:chOff x="3985" y="4211"/>
            <a:chExt cx="4886" cy="2843"/>
          </a:xfrm>
        </p:grpSpPr>
        <p:sp>
          <p:nvSpPr>
            <p:cNvPr id="89" name="文本框 5"/>
            <p:cNvSpPr txBox="1"/>
            <p:nvPr>
              <p:custDataLst>
                <p:tags r:id="rId6"/>
              </p:custDataLst>
            </p:nvPr>
          </p:nvSpPr>
          <p:spPr>
            <a:xfrm>
              <a:off x="4335" y="4796"/>
              <a:ext cx="4535" cy="2258"/>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a:lnSpc>
                  <a:spcPct val="130000"/>
                </a:lnSpc>
                <a:spcBef>
                  <a:spcPts val="800"/>
                </a:spcBef>
                <a:buClrTx/>
                <a:buSzTx/>
                <a:buFontTx/>
              </a:pPr>
              <a:r>
                <a:rPr lang="zh-CN" altLang="en-US"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无菌区是指经灭菌处理且未被污染的区域。</a:t>
              </a:r>
              <a:endParaRPr lang="zh-CN" altLang="en-US"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5" name="ï$ḻiďê"/>
            <p:cNvSpPr txBox="1"/>
            <p:nvPr>
              <p:custDataLst>
                <p:tags r:id="rId7"/>
              </p:custDataLst>
            </p:nvPr>
          </p:nvSpPr>
          <p:spPr bwMode="auto">
            <a:xfrm>
              <a:off x="3985" y="4211"/>
              <a:ext cx="4886"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1. 无菌区</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cxnSp>
        <p:nvCxnSpPr>
          <p:cNvPr id="96" name="直接连接符 95"/>
          <p:cNvCxnSpPr/>
          <p:nvPr>
            <p:custDataLst>
              <p:tags r:id="rId8"/>
            </p:custDataLst>
          </p:nvPr>
        </p:nvCxnSpPr>
        <p:spPr>
          <a:xfrm>
            <a:off x="4395788" y="4965065"/>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9"/>
            </p:custDataLst>
          </p:nvPr>
        </p:nvSpPr>
        <p:spPr>
          <a:xfrm>
            <a:off x="4278313" y="4782503"/>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10"/>
            </p:custDataLst>
          </p:nvPr>
        </p:nvCxnSpPr>
        <p:spPr>
          <a:xfrm>
            <a:off x="4460875" y="2313940"/>
            <a:ext cx="0" cy="245427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1"/>
            </p:custDataLst>
          </p:nvPr>
        </p:nvSpPr>
        <p:spPr>
          <a:xfrm rot="8100000">
            <a:off x="4381500" y="2121853"/>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4" name="组合 3"/>
          <p:cNvGrpSpPr/>
          <p:nvPr/>
        </p:nvGrpSpPr>
        <p:grpSpPr>
          <a:xfrm>
            <a:off x="4643438" y="2088515"/>
            <a:ext cx="3080702" cy="2679706"/>
            <a:chOff x="9836" y="4255"/>
            <a:chExt cx="4852" cy="4222"/>
          </a:xfrm>
        </p:grpSpPr>
        <p:sp>
          <p:nvSpPr>
            <p:cNvPr id="97" name="文本框 5"/>
            <p:cNvSpPr txBox="1"/>
            <p:nvPr>
              <p:custDataLst>
                <p:tags r:id="rId12"/>
              </p:custDataLst>
            </p:nvPr>
          </p:nvSpPr>
          <p:spPr>
            <a:xfrm>
              <a:off x="10181" y="5074"/>
              <a:ext cx="4205"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buClrTx/>
                <a:buSzTx/>
                <a:buFontTx/>
              </a:pPr>
              <a:r>
                <a:rPr lang="zh-CN" altLang="en-US"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　非无菌区是指未经灭菌处理或经灭菌处理后又被污染的区域。</a:t>
              </a:r>
              <a:endParaRPr lang="zh-CN" altLang="en-US"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1" name="ï$ḻiďê"/>
            <p:cNvSpPr txBox="1"/>
            <p:nvPr>
              <p:custDataLst>
                <p:tags r:id="rId13"/>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2. 非无菌区</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 name="椭圆 1"/>
          <p:cNvSpPr/>
          <p:nvPr>
            <p:custDataLst>
              <p:tags r:id="rId14"/>
            </p:custDataLst>
          </p:nvPr>
        </p:nvSpPr>
        <p:spPr>
          <a:xfrm>
            <a:off x="7835900" y="4782503"/>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5"/>
            </p:custDataLst>
          </p:nvPr>
        </p:nvCxnSpPr>
        <p:spPr>
          <a:xfrm>
            <a:off x="8018463" y="2313940"/>
            <a:ext cx="0" cy="24542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6"/>
            </p:custDataLst>
          </p:nvPr>
        </p:nvSpPr>
        <p:spPr>
          <a:xfrm rot="8100000">
            <a:off x="7939088" y="2121853"/>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7" name="组合 6"/>
          <p:cNvGrpSpPr/>
          <p:nvPr/>
        </p:nvGrpSpPr>
        <p:grpSpPr>
          <a:xfrm>
            <a:off x="8201025" y="2088515"/>
            <a:ext cx="3081338" cy="2549525"/>
            <a:chOff x="9836" y="4255"/>
            <a:chExt cx="4853" cy="4016"/>
          </a:xfrm>
        </p:grpSpPr>
        <p:sp>
          <p:nvSpPr>
            <p:cNvPr id="8" name="文本框 5"/>
            <p:cNvSpPr txBox="1"/>
            <p:nvPr>
              <p:custDataLst>
                <p:tags r:id="rId17"/>
              </p:custDataLst>
            </p:nvPr>
          </p:nvSpPr>
          <p:spPr>
            <a:xfrm>
              <a:off x="10153" y="4868"/>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无菌物品指灭菌后保持无菌状态的物品。</a:t>
              </a:r>
              <a:endParaRPr lang="zh-CN" altLang="en-US"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ï$ḻiďê"/>
            <p:cNvSpPr txBox="1"/>
            <p:nvPr>
              <p:custDataLst>
                <p:tags r:id="rId18"/>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3. 无菌物品</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3" name="Title 6"/>
          <p:cNvSpPr txBox="1"/>
          <p:nvPr>
            <p:custDataLst>
              <p:tags r:id="rId19"/>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一、无菌技术的基本概念</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0"/>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p:tgtEl>
                                          <p:spTgt spid="7"/>
                                        </p:tgtEl>
                                        <p:attrNameLst>
                                          <p:attrName>ppt_x</p:attrName>
                                        </p:attrNameLst>
                                      </p:cBhvr>
                                      <p:tavLst>
                                        <p:tav tm="0">
                                          <p:val>
                                            <p:strVal val="#ppt_x+#ppt_w*1.125000"/>
                                          </p:val>
                                        </p:tav>
                                        <p:tav tm="100000">
                                          <p:val>
                                            <p:strVal val="#ppt_x"/>
                                          </p:val>
                                        </p:tav>
                                      </p:tavLst>
                                    </p:anim>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护理程序</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医院和住院环境</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入院和出院患者的护理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医院内感染的预防与控制</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药物疗法和过敏试验法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静脉输液和输血法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39"/>
          <p:cNvSpPr/>
          <p:nvPr>
            <p:custDataLst>
              <p:tags r:id="rId1"/>
            </p:custDataLst>
          </p:nvPr>
        </p:nvSpPr>
        <p:spPr>
          <a:xfrm>
            <a:off x="8332179" y="3718644"/>
            <a:ext cx="2331684" cy="1538521"/>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nvGrpSpPr>
          <p:cNvPr id="103" name="组合 102"/>
          <p:cNvGrpSpPr/>
          <p:nvPr/>
        </p:nvGrpSpPr>
        <p:grpSpPr>
          <a:xfrm>
            <a:off x="1114425" y="1624965"/>
            <a:ext cx="8172450" cy="3521075"/>
            <a:chOff x="1814" y="3684"/>
            <a:chExt cx="13438" cy="5646"/>
          </a:xfrm>
        </p:grpSpPr>
        <p:sp>
          <p:nvSpPr>
            <p:cNvPr id="104" name="任意多边形 21"/>
            <p:cNvSpPr/>
            <p:nvPr>
              <p:custDataLst>
                <p:tags r:id="rId2"/>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2" name="任意多边形 25"/>
            <p:cNvSpPr/>
            <p:nvPr>
              <p:custDataLst>
                <p:tags r:id="rId3"/>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4"/>
              </p:custDataLst>
            </p:nvPr>
          </p:nvSpPr>
          <p:spPr>
            <a:xfrm>
              <a:off x="2234" y="4604"/>
              <a:ext cx="3280" cy="1281"/>
            </a:xfrm>
            <a:prstGeom prst="rect">
              <a:avLst/>
            </a:prstGeom>
            <a:noFill/>
          </p:spPr>
          <p:txBody>
            <a:bodyPr wrap="square" lIns="90000" tIns="46800" rIns="90000" bIns="46800" rtlCol="0" anchor="ctr" anchorCtr="0">
              <a:normAutofit/>
            </a:bodyPr>
            <a:p>
              <a:pPr algn="ctr">
                <a:lnSpc>
                  <a:spcPct val="120000"/>
                </a:lnSpc>
              </a:pPr>
              <a:r>
                <a:rPr lang="zh-CN" altLang="en-US" sz="1600" b="1" spc="100" noProof="1">
                  <a:solidFill>
                    <a:sysClr val="window" lastClr="FFFFFF"/>
                  </a:solidFill>
                  <a:latin typeface="微软雅黑" panose="020B0503020204020204" charset="-122"/>
                  <a:ea typeface="微软雅黑" panose="020B0503020204020204" charset="-122"/>
                  <a:cs typeface="+mn-cs"/>
                </a:rPr>
                <a:t>环境要求　</a:t>
              </a:r>
              <a:endParaRPr lang="zh-CN" altLang="en-US" sz="1600" b="1" spc="1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5"/>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5" name="任意多边形 31"/>
            <p:cNvSpPr/>
            <p:nvPr>
              <p:custDataLst>
                <p:tags r:id="rId6"/>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7"/>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z="1600" b="1" spc="100" noProof="1">
                  <a:solidFill>
                    <a:sysClr val="window" lastClr="FFFFFF"/>
                  </a:solidFill>
                  <a:latin typeface="微软雅黑" panose="020B0503020204020204" charset="-122"/>
                  <a:ea typeface="微软雅黑" panose="020B0503020204020204" charset="-122"/>
                  <a:cs typeface="+mn-cs"/>
                </a:rPr>
                <a:t>工作人员着装符合无菌操作要求</a:t>
              </a:r>
              <a:endParaRPr lang="zh-CN" altLang="en-US" sz="1600" b="1" spc="1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8"/>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8" name="任意多边形 34"/>
            <p:cNvSpPr/>
            <p:nvPr>
              <p:custDataLst>
                <p:tags r:id="rId9"/>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10"/>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物品保管</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1"/>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61" name="任意多边形 37"/>
            <p:cNvSpPr/>
            <p:nvPr>
              <p:custDataLst>
                <p:tags r:id="rId12"/>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3"/>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明确基本概念</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4"/>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5"/>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6"/>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保持无菌</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
          <p:nvSpPr>
            <p:cNvPr id="134166" name="文本框 118"/>
            <p:cNvSpPr txBox="1"/>
            <p:nvPr>
              <p:custDataLst>
                <p:tags r:id="rId17"/>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34167" name="文本框 119"/>
            <p:cNvSpPr txBox="1"/>
            <p:nvPr>
              <p:custDataLst>
                <p:tags r:id="rId18"/>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34168" name="文本框 120"/>
            <p:cNvSpPr txBox="1"/>
            <p:nvPr>
              <p:custDataLst>
                <p:tags r:id="rId19"/>
              </p:custDataLst>
            </p:nvPr>
          </p:nvSpPr>
          <p:spPr>
            <a:xfrm>
              <a:off x="8949" y="6931"/>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34169" name="文本框 121"/>
            <p:cNvSpPr txBox="1"/>
            <p:nvPr>
              <p:custDataLst>
                <p:tags r:id="rId20"/>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34170" name="文本框 122"/>
            <p:cNvSpPr txBox="1"/>
            <p:nvPr>
              <p:custDataLst>
                <p:tags r:id="rId21"/>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23" name="Title 6"/>
          <p:cNvSpPr txBox="1"/>
          <p:nvPr>
            <p:custDataLst>
              <p:tags r:id="rId2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二、无菌技术操作原则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任意多边形 40"/>
          <p:cNvSpPr/>
          <p:nvPr>
            <p:custDataLst>
              <p:tags r:id="rId23"/>
            </p:custDataLst>
          </p:nvPr>
        </p:nvSpPr>
        <p:spPr>
          <a:xfrm>
            <a:off x="8332179" y="3931949"/>
            <a:ext cx="2331684" cy="1256636"/>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CCCC9F"/>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4" name="文本框 120"/>
          <p:cNvSpPr txBox="1"/>
          <p:nvPr>
            <p:custDataLst>
              <p:tags r:id="rId24"/>
            </p:custDataLst>
          </p:nvPr>
        </p:nvSpPr>
        <p:spPr>
          <a:xfrm>
            <a:off x="8415364" y="3718517"/>
            <a:ext cx="912848" cy="371690"/>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06</a:t>
            </a:r>
            <a:endParaRPr lang="en-US" altLang="zh-CN" dirty="0">
              <a:solidFill>
                <a:srgbClr val="404040"/>
              </a:solidFill>
              <a:latin typeface="Arial" panose="020B0604020202020204" pitchFamily="34" charset="0"/>
            </a:endParaRPr>
          </a:p>
        </p:txBody>
      </p:sp>
      <p:sp>
        <p:nvSpPr>
          <p:cNvPr id="6" name="文本框 5"/>
          <p:cNvSpPr txBox="1"/>
          <p:nvPr>
            <p:custDataLst>
              <p:tags r:id="rId25"/>
            </p:custDataLst>
          </p:nvPr>
        </p:nvSpPr>
        <p:spPr>
          <a:xfrm>
            <a:off x="8498680" y="4161323"/>
            <a:ext cx="1902932" cy="798884"/>
          </a:xfrm>
          <a:prstGeom prst="rect">
            <a:avLst/>
          </a:prstGeom>
          <a:noFill/>
        </p:spPr>
        <p:txBody>
          <a:bodyPr wrap="square" lIns="90000" tIns="46800" rIns="90000" bIns="46800" rtlCol="0" anchor="ctr" anchorCtr="0">
            <a:normAutofit/>
          </a:bodyPr>
          <a:p>
            <a:pPr algn="ctr">
              <a:lnSpc>
                <a:spcPct val="120000"/>
              </a:lnSpc>
            </a:pPr>
            <a:r>
              <a:rPr lang="zh-CN" altLang="en-US" sz="1600" b="1" spc="200" noProof="1">
                <a:solidFill>
                  <a:sysClr val="window" lastClr="FFFFFF"/>
                </a:solidFill>
                <a:latin typeface="微软雅黑" panose="020B0503020204020204" charset="-122"/>
                <a:ea typeface="微软雅黑" panose="020B0503020204020204" charset="-122"/>
                <a:cs typeface="+mn-cs"/>
              </a:rPr>
              <a:t>6. 一人一物　</a:t>
            </a:r>
            <a:endParaRPr lang="zh-CN" altLang="en-US" sz="1600" b="1" spc="200" noProof="1">
              <a:solidFill>
                <a:sysClr val="window" lastClr="FFFFFF"/>
              </a:solidFill>
              <a:latin typeface="微软雅黑" panose="020B0503020204020204" charset="-122"/>
              <a:ea typeface="微软雅黑" panose="020B0503020204020204" charset="-122"/>
              <a:cs typeface="+mn-cs"/>
            </a:endParaRPr>
          </a:p>
        </p:txBody>
      </p:sp>
    </p:spTree>
    <p:custDataLst>
      <p:tags r:id="rId26"/>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40130" y="2137410"/>
            <a:ext cx="10113010"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（一）无菌持物钳的使用</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【目的】</a:t>
            </a:r>
            <a:r>
              <a:rPr lang="zh-CN" altLang="en-US" sz="1600" dirty="0">
                <a:latin typeface="微软雅黑" panose="020B0503020204020204" charset="-122"/>
                <a:ea typeface="微软雅黑" panose="020B0503020204020204" charset="-122"/>
              </a:rPr>
              <a:t>无菌持物钳（镊）是专门用来夹取或传递无菌物品的器械。</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【评估】</a:t>
            </a:r>
            <a:r>
              <a:rPr lang="zh-CN" altLang="en-US" sz="1600" dirty="0">
                <a:latin typeface="微软雅黑" panose="020B0503020204020204" charset="-122"/>
                <a:ea typeface="微软雅黑" panose="020B0503020204020204" charset="-122"/>
              </a:rPr>
              <a:t>（1）操作环境是否符合无菌操作的要求。（2）无菌持物钳及无菌容器存放是否合理。</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【计划】</a:t>
            </a:r>
            <a:r>
              <a:rPr lang="zh-CN" altLang="en-US" sz="1600" dirty="0">
                <a:latin typeface="微软雅黑" panose="020B0503020204020204" charset="-122"/>
                <a:ea typeface="微软雅黑" panose="020B0503020204020204" charset="-122"/>
              </a:rPr>
              <a:t>1. 操作者准备　衣帽整洁，剪指甲，洗手，戴口罩。2. 用物准备</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（1）无菌持物钳及存放容器：三叉钳用于夹取盆、罐、瓶等较大或较重物品；卵圆钳可夹取剪、刀、镊、弯盘、治疗碗等物品；镊子用于夹取棉球、棉签、针头、纱布等较小物品。无菌持物钳存放方法有两种：</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①湿式保存法：将经压力蒸汽灭菌后的持物钳，浸泡在盛有消毒液的容器内保存，消毒液应没过无菌持物钳轴节上2 ～ 3 cm（持物镊的 1/2 处）。②干燥保存法：将无菌持物钳保存在灭菌后的干燥容器内，在集中治疗前开包使用，4 ～ 8 小时更换一次。</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52245" y="2506345"/>
            <a:ext cx="3846195" cy="267652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（2）需夹取或传递的无菌物品：无菌容器内存放无菌治疗碗、棉球、纱布等。</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 环境准备　操作环境整洁、宽敞，操作台清洁、干燥、平坦。</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【实施】</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无菌持物钳使用的操作步骤及要点说明见表 6-2。</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5701665" y="2830830"/>
            <a:ext cx="5191125" cy="2170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58875" y="2247900"/>
            <a:ext cx="9875520"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【评价】</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（1）无菌物品、无菌持物钳及存放容器无污染。（2）取放无菌持物钳时未触及浸泡容器液面以上部位。</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（3）使用时钳端始终向下。（4）取放物品后及时将无菌持物钳放入存放容器内。</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【注意事项】</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无菌持物钳用于夹取无菌物品，不能用于夹取油纱布或换药。（2）钳端不可触及非无菌物品，手不可触及无菌持物钳的浸泡部分。（3）无菌持物钳使用后应立即放回容器内，不得在空气中暴露过久。（4）如到远处夹取物品，应将持物钳放入容器内一同搬移。（5）无菌持物钳和存放容器要定期消毒。浸泡保存时，普通病房每周更换两次，使用频率高的如门诊换药室、注射室、手术室每天更换一次；干燥法保存开包后可保持 4 ～ 8 小时。（6）一个容器只浸泡一把持物钳，以免相互碰撞而污染。</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61110" y="2280920"/>
            <a:ext cx="9892665"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（二）无菌容器的使用</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r>
              <a:rPr lang="zh-CN" altLang="en-US" dirty="0">
                <a:latin typeface="微软雅黑" panose="020B0503020204020204" charset="-122"/>
                <a:ea typeface="微软雅黑" panose="020B0503020204020204" charset="-122"/>
              </a:rPr>
              <a:t>无菌容器是用来盛放无菌物品并保持其无菌状态的容器。</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r>
              <a:rPr lang="zh-CN" altLang="en-US" dirty="0">
                <a:latin typeface="微软雅黑" panose="020B0503020204020204" charset="-122"/>
                <a:ea typeface="微软雅黑" panose="020B0503020204020204" charset="-122"/>
              </a:rPr>
              <a:t>（1）操作环境是否符合无菌操作的要求。（2）无菌容器及存放物品是否在有效期内；物品摆放是否整齐、合理。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r>
              <a:rPr lang="zh-CN" altLang="en-US" dirty="0">
                <a:latin typeface="微软雅黑" panose="020B0503020204020204" charset="-122"/>
                <a:ea typeface="微软雅黑" panose="020B0503020204020204" charset="-122"/>
              </a:rPr>
              <a:t>1. 操作者准备　衣帽整洁，剪指甲，洗手，戴口罩。2. 用物准备　无菌持物钳和无菌容器（内存放治疗碗、敷料、棉球等），常用的无菌容器有无菌罐、无菌方盘、储槽等。3. 环境准备　操作环境整洁、宽敞，操作台清洁、干燥、平坦。</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23010" y="1993265"/>
            <a:ext cx="9892665" cy="5067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r>
              <a:rPr lang="zh-CN" altLang="en-US" dirty="0">
                <a:latin typeface="微软雅黑" panose="020B0503020204020204" charset="-122"/>
                <a:ea typeface="微软雅黑" panose="020B0503020204020204" charset="-122"/>
              </a:rPr>
              <a:t>无菌容器使用的操作步骤及要点说明见表 6-3。</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3361690" y="2499995"/>
            <a:ext cx="5295900" cy="3419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49350" y="1929130"/>
            <a:ext cx="487235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（1）无菌容器盖的内面未被污染。（2）手指未触及容器边缘及内面。（3）及时盖严无菌容器。</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（1）移动无菌容器时，应托住底部，手不可碰及无菌容器边缘。（2）从无菌容器内取出的无菌物品，一经取出即使未用，也不得放回无菌容器内。（3）无菌容器应定期灭菌。</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285355" y="2430780"/>
            <a:ext cx="3601720" cy="3185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61110" y="2280920"/>
            <a:ext cx="989266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（三）无菌包的使用</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r>
              <a:rPr lang="zh-CN" altLang="en-US" dirty="0">
                <a:latin typeface="微软雅黑" panose="020B0503020204020204" charset="-122"/>
                <a:ea typeface="微软雅黑" panose="020B0503020204020204" charset="-122"/>
              </a:rPr>
              <a:t>无菌包用来包裹无菌物品，以保持无菌物品的无菌状态</a:t>
            </a:r>
            <a:r>
              <a:rPr lang="zh-CN" altLang="en-US" dirty="0">
                <a:latin typeface="微软雅黑" panose="020B0503020204020204" charset="-122"/>
                <a:ea typeface="微软雅黑" panose="020B0503020204020204" charset="-122"/>
              </a:rPr>
              <a:t>。</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r>
              <a:rPr lang="zh-CN" altLang="en-US" dirty="0">
                <a:latin typeface="微软雅黑" panose="020B0503020204020204" charset="-122"/>
                <a:ea typeface="微软雅黑" panose="020B0503020204020204" charset="-122"/>
              </a:rPr>
              <a:t>（1）操作环境是否符合无菌操作的要求。（2）无菌物品是否在有效期内；物品摆放是否合理、整齐。</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r>
              <a:rPr lang="zh-CN" altLang="en-US" dirty="0">
                <a:latin typeface="微软雅黑" panose="020B0503020204020204" charset="-122"/>
                <a:ea typeface="微软雅黑" panose="020B0503020204020204" charset="-122"/>
              </a:rPr>
              <a:t>1. 操作者准备　衣帽整洁，剪指甲，洗手，戴口罩。2. 用物准备（1）根据操作目的准备无菌包：包布通常选择厚的、致密的、未脱脂的双层棉布制成，无菌包内放治疗巾、医用器械等物品，灭菌前妥善包扎，灭菌后方可使用。（2）其他用物：无菌持物钳、化学指示胶带、标签、笔等。3. 环境准备　操作环境整洁、宽敞，操作台清洁、干燥、平坦。</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51585" y="1954530"/>
            <a:ext cx="9892665" cy="5067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r>
              <a:rPr lang="zh-CN" altLang="en-US" dirty="0">
                <a:latin typeface="微软雅黑" panose="020B0503020204020204" charset="-122"/>
                <a:ea typeface="微软雅黑" panose="020B0503020204020204" charset="-122"/>
              </a:rPr>
              <a:t>无菌包使用的操作步骤及要点说明见表 6-4。</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429385" y="2876550"/>
            <a:ext cx="5267325" cy="2695575"/>
          </a:xfrm>
          <a:prstGeom prst="rect">
            <a:avLst/>
          </a:prstGeom>
        </p:spPr>
      </p:pic>
      <p:pic>
        <p:nvPicPr>
          <p:cNvPr id="5" name="图片 4"/>
          <p:cNvPicPr>
            <a:picLocks noChangeAspect="1"/>
          </p:cNvPicPr>
          <p:nvPr/>
        </p:nvPicPr>
        <p:blipFill>
          <a:blip r:embed="rId4"/>
          <a:stretch>
            <a:fillRect/>
          </a:stretch>
        </p:blipFill>
        <p:spPr>
          <a:xfrm>
            <a:off x="7212330" y="3515360"/>
            <a:ext cx="4181475" cy="1666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95655" y="1715770"/>
            <a:ext cx="591566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（1）无菌包包扎方法正确，松紧适宜。（2）操作时手臂未跨越无菌区。（3）打开或按原折痕包折无菌包时，手未触及包布内面，无菌物品未被污染。（4）准确记录开包日期及时间。</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包内无菌物品如超过有效期、包布受潮或物品受污染，均需重新灭菌。</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（2）打开或包折包布时手只能触及包布四角的外面，不可触及内面，避免跨越无菌区。</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285355" y="2430780"/>
            <a:ext cx="3601720" cy="3185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生命体征的评估及护理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患者的清洁护理</a:t>
              </a:r>
              <a:endParaRPr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饮食护理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标本采集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冷热疗法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病情观察和危重患者的抢救</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临终患者的护理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330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医疗和护理文件书写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61110" y="2040890"/>
            <a:ext cx="989266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（四）铺无菌盘</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r>
              <a:rPr lang="zh-CN" altLang="en-US" dirty="0">
                <a:latin typeface="微软雅黑" panose="020B0503020204020204" charset="-122"/>
                <a:ea typeface="微软雅黑" panose="020B0503020204020204" charset="-122"/>
              </a:rPr>
              <a:t>将无菌治疗巾铺在治疗盘内形成一无菌区域，可放置无菌物品供治疗护理使用。</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r>
              <a:rPr lang="zh-CN" altLang="en-US" dirty="0">
                <a:latin typeface="微软雅黑" panose="020B0503020204020204" charset="-122"/>
                <a:ea typeface="微软雅黑" panose="020B0503020204020204" charset="-122"/>
              </a:rPr>
              <a:t>（1）操作环境是否符合无菌操作的要求。（2）无菌物品是否在有效期内；治疗盘是否清洁、干燥；物品摆放是否整齐、合理。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r>
              <a:rPr lang="zh-CN" altLang="en-US" dirty="0">
                <a:latin typeface="微软雅黑" panose="020B0503020204020204" charset="-122"/>
                <a:ea typeface="微软雅黑" panose="020B0503020204020204" charset="-122"/>
              </a:rPr>
              <a:t>1. 操作者准备　衣帽整洁，剪指甲，洗手，戴口罩。2. 用物准备　无菌持物钳、包治疗巾的无菌包（治疗巾折叠法：①横折法：将治疗巾横向折叠 4 次，适用于单层底铺盘法。②纵折法：将治疗巾纵向折叠 2 次，再横向折叠 2 次，适用于双层底铺盘法）、无菌物品（如纱布、治疗碗）及容器、治疗盘、标签、笔等。3. 环境准备　操作环境整洁、宽敞，操作台清洁、干燥、平坦。</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51585" y="1954530"/>
            <a:ext cx="9892665" cy="5067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r>
              <a:rPr lang="zh-CN" altLang="en-US" dirty="0">
                <a:latin typeface="微软雅黑" panose="020B0503020204020204" charset="-122"/>
                <a:ea typeface="微软雅黑" panose="020B0503020204020204" charset="-122"/>
              </a:rPr>
              <a:t>铺无菌盘的操作步骤及要点说明见表 6-5。</a:t>
            </a:r>
            <a:endParaRPr lang="zh-CN" altLang="en-US" dirty="0">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3"/>
          <a:stretch>
            <a:fillRect/>
          </a:stretch>
        </p:blipFill>
        <p:spPr>
          <a:xfrm>
            <a:off x="1188720" y="2623820"/>
            <a:ext cx="5324475" cy="3028950"/>
          </a:xfrm>
          <a:prstGeom prst="rect">
            <a:avLst/>
          </a:prstGeom>
        </p:spPr>
      </p:pic>
      <p:pic>
        <p:nvPicPr>
          <p:cNvPr id="7" name="图片 6"/>
          <p:cNvPicPr>
            <a:picLocks noChangeAspect="1"/>
          </p:cNvPicPr>
          <p:nvPr/>
        </p:nvPicPr>
        <p:blipFill>
          <a:blip r:embed="rId4"/>
          <a:stretch>
            <a:fillRect/>
          </a:stretch>
        </p:blipFill>
        <p:spPr>
          <a:xfrm>
            <a:off x="6736080" y="3453130"/>
            <a:ext cx="4714875" cy="1543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62965" y="2201545"/>
            <a:ext cx="591566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（1）治疗巾折叠及铺盘方法正确。</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（2）无菌物品及无菌区域未被污染。</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（3）准确记录铺盘名称及时间。</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（1）操作时，非无菌物品及身体应与无菌盘保持适当距离，不可跨越无菌区。</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（2）无菌盘应保持干燥，避免潮湿、污染。</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285355" y="2430780"/>
            <a:ext cx="3601720" cy="3185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61110" y="2345055"/>
            <a:ext cx="9892665"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（五）取用无菌溶液</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r>
              <a:rPr lang="en-US" altLang="zh-CN" b="1" dirty="0">
                <a:solidFill>
                  <a:srgbClr val="F3B96D"/>
                </a:solidFill>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取出无菌溶液供临床使用，取用过程中保持无菌溶液的无菌状态。</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r>
              <a:rPr lang="zh-CN" altLang="en-US" dirty="0">
                <a:latin typeface="微软雅黑" panose="020B0503020204020204" charset="-122"/>
                <a:ea typeface="微软雅黑" panose="020B0503020204020204" charset="-122"/>
              </a:rPr>
              <a:t>（1）操作环境是否符合无菌操作的要求。（2）无菌物品是否在有效期内；物品摆放是否整齐、合理。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r>
              <a:rPr lang="zh-CN" altLang="en-US" dirty="0">
                <a:latin typeface="微软雅黑" panose="020B0503020204020204" charset="-122"/>
                <a:ea typeface="微软雅黑" panose="020B0503020204020204" charset="-122"/>
              </a:rPr>
              <a:t>1. 操作者准备　衣帽整洁，剪指甲，洗手，戴口罩。2. 用物准备　无菌溶液、无菌容器、启瓶器、消毒液、棉签、弯盘、笔等。3. 环境准备　操作环境整洁、宽敞，操作台清洁、干燥、平坦。</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51585" y="1954530"/>
            <a:ext cx="9892665" cy="5067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r>
              <a:rPr lang="zh-CN" altLang="en-US" dirty="0">
                <a:latin typeface="微软雅黑" panose="020B0503020204020204" charset="-122"/>
                <a:ea typeface="微软雅黑" panose="020B0503020204020204" charset="-122"/>
              </a:rPr>
              <a:t>取用无菌溶液的操作步骤及要点说明见表 6-6。</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506855" y="2597150"/>
            <a:ext cx="5229225" cy="3254375"/>
          </a:xfrm>
          <a:prstGeom prst="rect">
            <a:avLst/>
          </a:prstGeom>
        </p:spPr>
      </p:pic>
      <p:pic>
        <p:nvPicPr>
          <p:cNvPr id="5" name="图片 4"/>
          <p:cNvPicPr>
            <a:picLocks noChangeAspect="1"/>
          </p:cNvPicPr>
          <p:nvPr/>
        </p:nvPicPr>
        <p:blipFill>
          <a:blip r:embed="rId4"/>
          <a:stretch>
            <a:fillRect/>
          </a:stretch>
        </p:blipFill>
        <p:spPr>
          <a:xfrm>
            <a:off x="7484745" y="3492500"/>
            <a:ext cx="2686050" cy="1905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95655" y="1929130"/>
            <a:ext cx="744855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（1）取用无菌溶液方法正确。（2）溶液未被污染，无菌容器未被污染，瓶签未沾湿，液体未溅到外面。（3）消毒瓶口方法正确。（4）准确记录开瓶日期、时间、用途。</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检查溶液质量时要倒转瓶体，对光检查。（2）拉起瓶塞时，手不可触及瓶塞盖住瓶口的部分；翻盖瓶塞时，手不可触及瓶塞内面。（3）倒溶液时，瓶口不可触碰容器，也不能将无菌物品堵塞瓶口或伸入瓶内蘸取溶液。（4）已倒出的溶液不可倒回瓶内以免污染剩余溶液。</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8350250" y="2931795"/>
            <a:ext cx="3038475" cy="2687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61110" y="2345055"/>
            <a:ext cx="9892665"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（六）无菌手套的使用</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r>
              <a:rPr lang="en-US" altLang="zh-CN" b="1" dirty="0">
                <a:solidFill>
                  <a:srgbClr val="F3B96D"/>
                </a:solidFill>
                <a:latin typeface="微软雅黑" panose="020B0503020204020204" charset="-122"/>
                <a:ea typeface="微软雅黑" panose="020B0503020204020204" charset="-122"/>
              </a:rPr>
              <a:t> </a:t>
            </a:r>
            <a:r>
              <a:rPr lang="zh-CN" altLang="en-US" dirty="0">
                <a:latin typeface="微软雅黑" panose="020B0503020204020204" charset="-122"/>
                <a:ea typeface="微软雅黑" panose="020B0503020204020204" charset="-122"/>
              </a:rPr>
              <a:t>无菌操作时，为确保无菌效果、保护患者或自身免受感染，操作者必须戴无菌手套。</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r>
              <a:rPr lang="zh-CN" altLang="en-US" dirty="0">
                <a:latin typeface="微软雅黑" panose="020B0503020204020204" charset="-122"/>
                <a:ea typeface="微软雅黑" panose="020B0503020204020204" charset="-122"/>
              </a:rPr>
              <a:t>（1）操作环境是否符合无菌操作的要求。（2）无菌手套号码是否合适，是否在有效期内。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r>
              <a:rPr lang="zh-CN" altLang="en-US" dirty="0">
                <a:latin typeface="微软雅黑" panose="020B0503020204020204" charset="-122"/>
                <a:ea typeface="微软雅黑" panose="020B0503020204020204" charset="-122"/>
              </a:rPr>
              <a:t>1. 操作者准备　衣帽整洁，剪指甲，洗手，戴口罩。2. 用物准备　无菌手套、弯盘。</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环境准备　操作环境整洁、宽敞，操作台清洁、干燥、平坦。</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51585" y="1954530"/>
            <a:ext cx="9892665" cy="5067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r>
              <a:rPr lang="zh-CN" altLang="en-US" dirty="0">
                <a:latin typeface="微软雅黑" panose="020B0503020204020204" charset="-122"/>
                <a:ea typeface="微软雅黑" panose="020B0503020204020204" charset="-122"/>
              </a:rPr>
              <a:t>无菌手套使用的操作步骤及要点说明见表 6-7。</a:t>
            </a:r>
            <a:endParaRPr lang="zh-CN" altLang="en-US" dirty="0">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3"/>
          <a:stretch>
            <a:fillRect/>
          </a:stretch>
        </p:blipFill>
        <p:spPr>
          <a:xfrm>
            <a:off x="1251585" y="3363595"/>
            <a:ext cx="5162550" cy="2162175"/>
          </a:xfrm>
          <a:prstGeom prst="rect">
            <a:avLst/>
          </a:prstGeom>
        </p:spPr>
      </p:pic>
      <p:pic>
        <p:nvPicPr>
          <p:cNvPr id="7" name="图片 6"/>
          <p:cNvPicPr>
            <a:picLocks noChangeAspect="1"/>
          </p:cNvPicPr>
          <p:nvPr/>
        </p:nvPicPr>
        <p:blipFill>
          <a:blip r:embed="rId4"/>
          <a:stretch>
            <a:fillRect/>
          </a:stretch>
        </p:blipFill>
        <p:spPr>
          <a:xfrm>
            <a:off x="6517640" y="3270885"/>
            <a:ext cx="4712970" cy="2347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三、无菌技术基本操作法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95655" y="1929130"/>
            <a:ext cx="743902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（1）戴脱手套方法正确，戴时未污染手套外面，脱时手未接触手套外面。</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（2）未强行拉扯手套，戴好手套后双手保持在腰部以上。</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（1）戴手套时及无菌操作过程中发现手套破损或不慎污染，应立即更换。</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（2）无菌操作前，应用无菌生理盐水或蒸馏水冲净手套上的滑石粉。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（3）脱手套应翻转脱下，避免强拉。</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8312150" y="2874010"/>
            <a:ext cx="3038475" cy="2687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19392"/>
            <a:ext cx="10564260" cy="5543549"/>
          </a:xfrm>
          <a:prstGeom prst="rect">
            <a:avLst/>
          </a:prstGeom>
        </p:spPr>
      </p:pic>
      <p:sp>
        <p:nvSpPr>
          <p:cNvPr id="4" name="矩形 3"/>
          <p:cNvSpPr/>
          <p:nvPr/>
        </p:nvSpPr>
        <p:spPr>
          <a:xfrm>
            <a:off x="2131414" y="194183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隔离技术</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单元六</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医院内感染的预防与控制</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7" name="文本框 5"/>
          <p:cNvSpPr txBox="1"/>
          <p:nvPr>
            <p:custDataLst>
              <p:tags r:id="rId1"/>
            </p:custDataLst>
          </p:nvPr>
        </p:nvSpPr>
        <p:spPr>
          <a:xfrm>
            <a:off x="2242503" y="1931353"/>
            <a:ext cx="5059362" cy="1523365"/>
          </a:xfrm>
          <a:prstGeom prst="rect">
            <a:avLst/>
          </a:prstGeom>
          <a:noFill/>
          <a:ln w="9525">
            <a:noFill/>
          </a:ln>
        </p:spPr>
        <p:txBody>
          <a:bodyPr wrap="square" lIns="90000" tIns="0" rIns="90000" bIns="46800" anchor="t" anchorCtr="0">
            <a:spAutoFit/>
          </a:bodyPr>
          <a:p>
            <a:pPr>
              <a:lnSpc>
                <a:spcPct val="150000"/>
              </a:lnSpc>
            </a:pPr>
            <a:r>
              <a:rPr lang="zh-CN" altLang="en-US" sz="1600" b="1">
                <a:solidFill>
                  <a:srgbClr val="7E7E7E"/>
                </a:solidFill>
                <a:latin typeface="微软雅黑" panose="020B0503020204020204" charset="-122"/>
                <a:ea typeface="微软雅黑" panose="020B0503020204020204" charset="-122"/>
                <a:sym typeface="微软雅黑" panose="020B0503020204020204" charset="-122"/>
              </a:rPr>
              <a:t>1. 传染病区的设置</a:t>
            </a:r>
            <a:r>
              <a:rPr lang="zh-CN" altLang="en-US" sz="1600">
                <a:solidFill>
                  <a:srgbClr val="7E7E7E"/>
                </a:solidFill>
                <a:latin typeface="微软雅黑" panose="020B0503020204020204" charset="-122"/>
                <a:ea typeface="微软雅黑" panose="020B0503020204020204" charset="-122"/>
                <a:sym typeface="微软雅黑" panose="020B0503020204020204" charset="-122"/>
              </a:rPr>
              <a:t>　传染病区与普通病区应分开设置，且远离水源、食堂和其他公共场所；传染病区应设多个出口，便于工作人员与患者分道进出；悬挂明显隔离标志；病区中配备必要的卫生消毒设备。</a:t>
            </a:r>
            <a:endParaRPr lang="zh-CN" altLang="en-US" sz="1600">
              <a:solidFill>
                <a:srgbClr val="7E7E7E"/>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custDataLst>
              <p:tags r:id="rId2"/>
            </p:custDataLst>
          </p:nvPr>
        </p:nvGrpSpPr>
        <p:grpSpPr>
          <a:xfrm>
            <a:off x="1054735" y="1931669"/>
            <a:ext cx="925830" cy="949960"/>
            <a:chOff x="1661" y="3042"/>
            <a:chExt cx="1458" cy="1496"/>
          </a:xfrm>
          <a:solidFill>
            <a:srgbClr val="6E58A4"/>
          </a:solidFill>
        </p:grpSpPr>
        <p:sp>
          <p:nvSpPr>
            <p:cNvPr id="44" name="椭圆 43"/>
            <p:cNvSpPr/>
            <p:nvPr/>
          </p:nvSpPr>
          <p:spPr>
            <a:xfrm>
              <a:off x="1661" y="3042"/>
              <a:ext cx="1459" cy="1459"/>
            </a:xfrm>
            <a:prstGeom prst="ellipse">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fontAlgn="base"/>
              <a:endParaRPr lang="zh-CN" altLang="en-US" strike="noStrike" noProof="1"/>
            </a:p>
          </p:txBody>
        </p:sp>
        <p:sp>
          <p:nvSpPr>
            <p:cNvPr id="6" name="泪滴形 5"/>
            <p:cNvSpPr/>
            <p:nvPr/>
          </p:nvSpPr>
          <p:spPr>
            <a:xfrm rot="8100000">
              <a:off x="1840" y="3450"/>
              <a:ext cx="1088" cy="1088"/>
            </a:xfrm>
            <a:prstGeom prst="teardrop">
              <a:avLst>
                <a:gd name="adj" fmla="val 200000"/>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fontAlgn="base"/>
              <a:endParaRPr lang="zh-CN" altLang="en-US" strike="noStrike" noProof="1"/>
            </a:p>
          </p:txBody>
        </p:sp>
      </p:grpSp>
      <p:pic>
        <p:nvPicPr>
          <p:cNvPr id="118789" name="图形 18"/>
          <p:cNvPicPr>
            <a:picLocks noChangeAspect="1"/>
          </p:cNvPicPr>
          <p:nvPr>
            <p:custDataLst>
              <p:tags r:id="rId3"/>
            </p:custDataLst>
          </p:nvPr>
        </p:nvPicPr>
        <p:blipFill>
          <a:blip r:embed="rId4"/>
          <a:stretch>
            <a:fillRect/>
          </a:stretch>
        </p:blipFill>
        <p:spPr>
          <a:xfrm>
            <a:off x="1230313" y="2119313"/>
            <a:ext cx="574675" cy="574675"/>
          </a:xfrm>
          <a:prstGeom prst="rect">
            <a:avLst/>
          </a:prstGeom>
          <a:noFill/>
          <a:ln w="9525">
            <a:noFill/>
          </a:ln>
        </p:spPr>
      </p:pic>
      <p:sp>
        <p:nvSpPr>
          <p:cNvPr id="118791" name="文本框 5"/>
          <p:cNvSpPr txBox="1"/>
          <p:nvPr>
            <p:custDataLst>
              <p:tags r:id="rId5"/>
            </p:custDataLst>
          </p:nvPr>
        </p:nvSpPr>
        <p:spPr>
          <a:xfrm>
            <a:off x="2245360" y="4117340"/>
            <a:ext cx="5056188" cy="1892935"/>
          </a:xfrm>
          <a:prstGeom prst="rect">
            <a:avLst/>
          </a:prstGeom>
          <a:noFill/>
          <a:ln w="9525">
            <a:noFill/>
          </a:ln>
        </p:spPr>
        <p:txBody>
          <a:bodyPr wrap="square" lIns="90000" tIns="0" rIns="90000" bIns="46800" anchor="t" anchorCtr="0">
            <a:spAutoFit/>
          </a:bodyPr>
          <a:p>
            <a:pPr>
              <a:lnSpc>
                <a:spcPct val="150000"/>
              </a:lnSpc>
            </a:pPr>
            <a:r>
              <a:rPr lang="zh-CN" altLang="en-US" sz="1600" b="1">
                <a:solidFill>
                  <a:srgbClr val="7E7E7E"/>
                </a:solidFill>
                <a:latin typeface="微软雅黑" panose="020B0503020204020204" charset="-122"/>
                <a:ea typeface="微软雅黑" panose="020B0503020204020204" charset="-122"/>
                <a:sym typeface="微软雅黑" panose="020B0503020204020204" charset="-122"/>
              </a:rPr>
              <a:t>2. 隔离单位的设置</a:t>
            </a:r>
            <a:r>
              <a:rPr lang="zh-CN" altLang="en-US" sz="1600">
                <a:solidFill>
                  <a:srgbClr val="7E7E7E"/>
                </a:solidFill>
                <a:latin typeface="微软雅黑" panose="020B0503020204020204" charset="-122"/>
                <a:ea typeface="微软雅黑" panose="020B0503020204020204" charset="-122"/>
                <a:sym typeface="微软雅黑" panose="020B0503020204020204" charset="-122"/>
              </a:rPr>
              <a:t>（1）单人隔离：患者应有单独的房间及固定用物。凡未确诊、已确诊为混合感染、烈性传染病及传染病危重患者应住单独隔离室。（2）同室隔离：同一病种患者可安排在同一病室，不同病原体的疾病应分室收治。</a:t>
            </a:r>
            <a:endParaRPr lang="zh-CN" altLang="en-US" sz="1600">
              <a:solidFill>
                <a:srgbClr val="7E7E7E"/>
              </a:solidFill>
              <a:latin typeface="微软雅黑" panose="020B0503020204020204" charset="-122"/>
              <a:ea typeface="微软雅黑" panose="020B0503020204020204" charset="-122"/>
              <a:sym typeface="微软雅黑" panose="020B0503020204020204" charset="-122"/>
            </a:endParaRPr>
          </a:p>
        </p:txBody>
      </p:sp>
      <p:grpSp>
        <p:nvGrpSpPr>
          <p:cNvPr id="24" name="组合 23"/>
          <p:cNvGrpSpPr/>
          <p:nvPr>
            <p:custDataLst>
              <p:tags r:id="rId6"/>
            </p:custDataLst>
          </p:nvPr>
        </p:nvGrpSpPr>
        <p:grpSpPr>
          <a:xfrm>
            <a:off x="1055685" y="4089590"/>
            <a:ext cx="925833" cy="949960"/>
            <a:chOff x="1661" y="3042"/>
            <a:chExt cx="1458" cy="1496"/>
          </a:xfrm>
          <a:solidFill>
            <a:srgbClr val="5667C1"/>
          </a:solidFill>
        </p:grpSpPr>
        <p:sp>
          <p:nvSpPr>
            <p:cNvPr id="25" name="椭圆 24"/>
            <p:cNvSpPr/>
            <p:nvPr/>
          </p:nvSpPr>
          <p:spPr>
            <a:xfrm>
              <a:off x="1661" y="3042"/>
              <a:ext cx="1459" cy="1459"/>
            </a:xfrm>
            <a:prstGeom prst="ellipse">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fontAlgn="base"/>
              <a:endParaRPr lang="zh-CN" altLang="en-US" strike="noStrike" noProof="1"/>
            </a:p>
          </p:txBody>
        </p:sp>
        <p:sp>
          <p:nvSpPr>
            <p:cNvPr id="26" name="泪滴形 25"/>
            <p:cNvSpPr/>
            <p:nvPr/>
          </p:nvSpPr>
          <p:spPr>
            <a:xfrm rot="8100000">
              <a:off x="1840" y="3450"/>
              <a:ext cx="1088" cy="1088"/>
            </a:xfrm>
            <a:prstGeom prst="teardrop">
              <a:avLst>
                <a:gd name="adj" fmla="val 200000"/>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fontAlgn="base"/>
              <a:endParaRPr lang="zh-CN" altLang="en-US" strike="noStrike" noProof="1"/>
            </a:p>
          </p:txBody>
        </p:sp>
      </p:grpSp>
      <p:pic>
        <p:nvPicPr>
          <p:cNvPr id="118793" name="图形 26"/>
          <p:cNvPicPr>
            <a:picLocks noChangeAspect="1"/>
          </p:cNvPicPr>
          <p:nvPr>
            <p:custDataLst>
              <p:tags r:id="rId7"/>
            </p:custDataLst>
          </p:nvPr>
        </p:nvPicPr>
        <p:blipFill>
          <a:blip r:embed="rId4"/>
          <a:stretch>
            <a:fillRect/>
          </a:stretch>
        </p:blipFill>
        <p:spPr>
          <a:xfrm>
            <a:off x="1230313" y="4276725"/>
            <a:ext cx="576262" cy="576263"/>
          </a:xfrm>
          <a:prstGeom prst="rect">
            <a:avLst/>
          </a:prstGeom>
          <a:noFill/>
          <a:ln w="9525">
            <a:noFill/>
          </a:ln>
        </p:spPr>
      </p:pic>
      <p:pic>
        <p:nvPicPr>
          <p:cNvPr id="118794" name="图片 16"/>
          <p:cNvPicPr>
            <a:picLocks noChangeAspect="1"/>
          </p:cNvPicPr>
          <p:nvPr>
            <p:custDataLst>
              <p:tags r:id="rId8"/>
            </p:custDataLst>
          </p:nvPr>
        </p:nvPicPr>
        <p:blipFill>
          <a:blip r:embed="rId9"/>
          <a:stretch>
            <a:fillRect/>
          </a:stretch>
        </p:blipFill>
        <p:spPr>
          <a:xfrm>
            <a:off x="8243888" y="1634490"/>
            <a:ext cx="3421062" cy="4344988"/>
          </a:xfrm>
          <a:prstGeom prst="rect">
            <a:avLst/>
          </a:prstGeom>
          <a:noFill/>
          <a:ln w="9525">
            <a:noFill/>
          </a:ln>
        </p:spPr>
      </p:pic>
      <p:sp>
        <p:nvSpPr>
          <p:cNvPr id="23" name="Title 6"/>
          <p:cNvSpPr txBox="1"/>
          <p:nvPr>
            <p:custDataLst>
              <p:tags r:id="rId10"/>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一、隔离基本知识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Title 6"/>
          <p:cNvSpPr txBox="1"/>
          <p:nvPr>
            <p:custDataLst>
              <p:tags r:id="rId11"/>
            </p:custDataLst>
          </p:nvPr>
        </p:nvSpPr>
        <p:spPr>
          <a:xfrm>
            <a:off x="774065" y="974725"/>
            <a:ext cx="90281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1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（一）传染病区及隔离单位的设置</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2"/>
    </p:custData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Title 6"/>
          <p:cNvSpPr txBox="1"/>
          <p:nvPr>
            <p:custDataLst>
              <p:tags r:id="rId1"/>
            </p:custDataLst>
          </p:nvPr>
        </p:nvSpPr>
        <p:spPr>
          <a:xfrm>
            <a:off x="831850" y="1558925"/>
            <a:ext cx="90281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1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（二）传染病区工作区域的划分</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custDataLst>
              <p:tags r:id="rId2"/>
            </p:custDataLst>
          </p:nvPr>
        </p:nvSpPr>
        <p:spPr bwMode="gray">
          <a:xfrm>
            <a:off x="831850" y="2316163"/>
            <a:ext cx="3306763" cy="838200"/>
          </a:xfrm>
          <a:prstGeom prst="rect">
            <a:avLst/>
          </a:prstGeom>
          <a:solidFill>
            <a:srgbClr val="4276AA">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6" name="矩形 5"/>
          <p:cNvSpPr/>
          <p:nvPr>
            <p:custDataLst>
              <p:tags r:id="rId3"/>
            </p:custDataLst>
          </p:nvPr>
        </p:nvSpPr>
        <p:spPr bwMode="gray">
          <a:xfrm>
            <a:off x="831850" y="3230563"/>
            <a:ext cx="3306763" cy="2057400"/>
          </a:xfrm>
          <a:prstGeom prst="rect">
            <a:avLst/>
          </a:prstGeom>
          <a:noFill/>
          <a:ln w="9525">
            <a:solidFill>
              <a:srgbClr val="4276AA"/>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831850" y="2444750"/>
            <a:ext cx="3306763" cy="582613"/>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lang="en-US" sz="1600" b="1" spc="300" noProof="1">
                <a:solidFill>
                  <a:srgbClr val="FFFFFF"/>
                </a:solidFill>
                <a:latin typeface="微软雅黑" panose="020B0503020204020204" charset="-122"/>
                <a:ea typeface="微软雅黑" panose="020B0503020204020204" charset="-122"/>
                <a:cs typeface="+mn-cs"/>
              </a:rPr>
              <a:t>1</a:t>
            </a:r>
            <a:endParaRPr lang="en-US" sz="1600" b="1" spc="300" noProof="1">
              <a:solidFill>
                <a:srgbClr val="FFFFFF"/>
              </a:solidFill>
              <a:latin typeface="微软雅黑" panose="020B0503020204020204" charset="-122"/>
              <a:ea typeface="微软雅黑" panose="020B0503020204020204" charset="-122"/>
              <a:cs typeface="+mn-cs"/>
            </a:endParaRPr>
          </a:p>
        </p:txBody>
      </p:sp>
      <p:sp>
        <p:nvSpPr>
          <p:cNvPr id="19" name="文本框 18"/>
          <p:cNvSpPr txBox="1"/>
          <p:nvPr>
            <p:custDataLst>
              <p:tags r:id="rId5"/>
            </p:custDataLst>
          </p:nvPr>
        </p:nvSpPr>
        <p:spPr>
          <a:xfrm>
            <a:off x="995363" y="3246438"/>
            <a:ext cx="3003550" cy="2057400"/>
          </a:xfrm>
          <a:prstGeom prst="rect">
            <a:avLst/>
          </a:prstGeom>
          <a:noFill/>
        </p:spPr>
        <p:txBody>
          <a:bodyPr wrap="square" lIns="90000" tIns="46800" rIns="90000" bIns="46800" rtlCol="0" anchor="ctr" anchorCtr="0">
            <a:noAutofit/>
          </a:bodyPr>
          <a:p>
            <a:pPr marL="285750" indent="-285750" algn="just" fontAlgn="ctr">
              <a:lnSpc>
                <a:spcPct val="100000"/>
              </a:lnSpc>
              <a:spcBef>
                <a:spcPts val="100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（1）清洁区指未被病原微生物污染的区域。如配膳室、值班室等。</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8" name="矩形 7"/>
          <p:cNvSpPr/>
          <p:nvPr>
            <p:custDataLst>
              <p:tags r:id="rId6"/>
            </p:custDataLst>
          </p:nvPr>
        </p:nvSpPr>
        <p:spPr bwMode="gray">
          <a:xfrm>
            <a:off x="4408488" y="2316163"/>
            <a:ext cx="3306763" cy="838200"/>
          </a:xfrm>
          <a:prstGeom prst="rect">
            <a:avLst/>
          </a:prstGeom>
          <a:solidFill>
            <a:srgbClr val="178AA1">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9" name="矩形 8"/>
          <p:cNvSpPr/>
          <p:nvPr>
            <p:custDataLst>
              <p:tags r:id="rId7"/>
            </p:custDataLst>
          </p:nvPr>
        </p:nvSpPr>
        <p:spPr bwMode="gray">
          <a:xfrm>
            <a:off x="4408488" y="3230563"/>
            <a:ext cx="3306763" cy="2057400"/>
          </a:xfrm>
          <a:prstGeom prst="rect">
            <a:avLst/>
          </a:prstGeom>
          <a:noFill/>
          <a:ln w="9525">
            <a:solidFill>
              <a:srgbClr val="178AA1"/>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4408488" y="2443163"/>
            <a:ext cx="3308350"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2</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4" name="文本框 13"/>
          <p:cNvSpPr txBox="1"/>
          <p:nvPr>
            <p:custDataLst>
              <p:tags r:id="rId9"/>
            </p:custDataLst>
          </p:nvPr>
        </p:nvSpPr>
        <p:spPr>
          <a:xfrm>
            <a:off x="4562475" y="3246438"/>
            <a:ext cx="300513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（2）半污染区指有可能被病原微生物污染的区域。如内走廊、医护办公室等。</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15" name="矩形 14"/>
          <p:cNvSpPr/>
          <p:nvPr>
            <p:custDataLst>
              <p:tags r:id="rId10"/>
            </p:custDataLst>
          </p:nvPr>
        </p:nvSpPr>
        <p:spPr bwMode="gray">
          <a:xfrm>
            <a:off x="7985125" y="2316163"/>
            <a:ext cx="3306763" cy="838200"/>
          </a:xfrm>
          <a:prstGeom prst="rect">
            <a:avLst/>
          </a:prstGeom>
          <a:solidFill>
            <a:srgbClr val="40A693">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16" name="矩形 15"/>
          <p:cNvSpPr/>
          <p:nvPr>
            <p:custDataLst>
              <p:tags r:id="rId11"/>
            </p:custDataLst>
          </p:nvPr>
        </p:nvSpPr>
        <p:spPr bwMode="gray">
          <a:xfrm>
            <a:off x="7985125" y="3230563"/>
            <a:ext cx="3306763" cy="2057400"/>
          </a:xfrm>
          <a:prstGeom prst="rect">
            <a:avLst/>
          </a:prstGeom>
          <a:noFill/>
          <a:ln w="9525">
            <a:solidFill>
              <a:srgbClr val="40A693"/>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7" name="文本框 16"/>
          <p:cNvSpPr txBox="1"/>
          <p:nvPr>
            <p:custDataLst>
              <p:tags r:id="rId12"/>
            </p:custDataLst>
          </p:nvPr>
        </p:nvSpPr>
        <p:spPr>
          <a:xfrm>
            <a:off x="7985125" y="2443163"/>
            <a:ext cx="3306763"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3 </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8" name="文本框 17"/>
          <p:cNvSpPr txBox="1"/>
          <p:nvPr>
            <p:custDataLst>
              <p:tags r:id="rId13"/>
            </p:custDataLst>
          </p:nvPr>
        </p:nvSpPr>
        <p:spPr>
          <a:xfrm>
            <a:off x="8131175" y="3230563"/>
            <a:ext cx="299878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rPr>
              <a:t>3）污染区指被病原体污染的区域。如病室、污物处理室等。</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endParaRPr>
          </a:p>
        </p:txBody>
      </p:sp>
      <p:sp>
        <p:nvSpPr>
          <p:cNvPr id="23" name="Title 6"/>
          <p:cNvSpPr txBox="1"/>
          <p:nvPr>
            <p:custDataLst>
              <p:tags r:id="rId14"/>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一、隔离基本知识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000"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二、隔离原则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89330" y="1953260"/>
            <a:ext cx="10064750"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1. 一般消毒隔离原则</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病房门外或病床前悬挂明显隔离标志，门口有消毒液浸湿的脚垫，门外设立隔离衣悬挂架，备隔离衣、帽子、口罩、鞋套及手消毒物品等。（2）工作人员进入隔离室应按规定戴口罩、帽子、穿隔离衣，必要时换隔离鞋，且只能在规定的范围内活动，一切操作要严格遵守隔离规程，接触患者或污染物品后必须消毒双手。（3）护士护理前须备齐物品，周密计划，集中执行，以减少穿脱隔离衣及手消毒次数。（4）患者接触的物品或落地的物品视为污染，消毒后方可给他人使用；患者的衣物、稿件、钱币等经熏蒸消毒后才能交家属带回；患者的排泄物、分泌物、呕吐物须消毒处理后方可排放；被服、医用器械等需送出病区处理的物品应分别放入污物袋内，袋外有明显标记。（5）病室每日进行空气消毒，晨间护理后用消毒液擦拭床栏、床旁桌椅等家具表面。（6）严格执行陪伴和探视制度，向患者及陪探人员宣传、解释有关知识及其重要性，使其自觉遵守隔离要求和制度。（7）医生开出医嘱后可解除隔离。</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二、隔离原则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83285" y="1929130"/>
            <a:ext cx="712470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2. 终末消毒处理</a:t>
            </a:r>
            <a:r>
              <a:rPr lang="zh-CN" altLang="en-US" dirty="0">
                <a:latin typeface="微软雅黑" panose="020B0503020204020204" charset="-122"/>
                <a:ea typeface="微软雅黑" panose="020B0503020204020204" charset="-122"/>
              </a:rPr>
              <a:t>　是指对出院、转院或死亡的患者及其所住病室、用物、医疗器械等进行的消毒处理。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（1）患者的终末处理 患者出院或转院前应沐浴更衣，个人用物在消毒后才可带离。死亡患者用消毒液擦拭尸体，并用消毒液棉球堵塞各孔道，再用一次性尸单包裹尸体。</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（2）病室单位的终末处理 关闭门窗，打开床旁桌的柜门、抽屉，摊开棉被，竖起床垫、枕芯，用紫外线照射或臭氧灭菌灯进行空气及物品表面的消毒，消毒后通风换气，用消毒液擦拭桌椅、床栏、墙壁、地面。</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8399780" y="2778760"/>
            <a:ext cx="2747010" cy="24301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993775" y="1271588"/>
            <a:ext cx="94472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按传播途径及隔离对象的不同，隔离种类可分为七种。</a:t>
            </a:r>
            <a:endPar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2" name="组合 101"/>
          <p:cNvGrpSpPr/>
          <p:nvPr/>
        </p:nvGrpSpPr>
        <p:grpSpPr>
          <a:xfrm>
            <a:off x="1479550" y="2111375"/>
            <a:ext cx="1898650" cy="1822450"/>
            <a:chOff x="2329" y="3890"/>
            <a:chExt cx="2990" cy="2870"/>
          </a:xfrm>
        </p:grpSpPr>
        <p:cxnSp>
          <p:nvCxnSpPr>
            <p:cNvPr id="43" name="直接连接符 42"/>
            <p:cNvCxnSpPr>
              <a:stCxn id="44" idx="3"/>
            </p:cNvCxnSpPr>
            <p:nvPr>
              <p:custDataLst>
                <p:tags r:id="rId2"/>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4"/>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5"/>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A</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严密隔离</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3916363" y="2111375"/>
            <a:ext cx="1898650" cy="1822450"/>
            <a:chOff x="6168" y="3890"/>
            <a:chExt cx="2990" cy="2870"/>
          </a:xfrm>
        </p:grpSpPr>
        <p:cxnSp>
          <p:nvCxnSpPr>
            <p:cNvPr id="47" name="直接连接符 46"/>
            <p:cNvCxnSpPr>
              <a:stCxn id="48" idx="3"/>
            </p:cNvCxnSpPr>
            <p:nvPr>
              <p:custDataLst>
                <p:tags r:id="rId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0"/>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B</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1"/>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sym typeface="+mn-ea"/>
                </a:rPr>
                <a:t>接触隔离</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6419850" y="2111375"/>
            <a:ext cx="1898650" cy="1822450"/>
            <a:chOff x="10109" y="3890"/>
            <a:chExt cx="2990" cy="2870"/>
          </a:xfrm>
        </p:grpSpPr>
        <p:cxnSp>
          <p:nvCxnSpPr>
            <p:cNvPr id="51" name="直接连接符 50"/>
            <p:cNvCxnSpPr>
              <a:stCxn id="52" idx="3"/>
            </p:cNvCxnSpPr>
            <p:nvPr>
              <p:custDataLst>
                <p:tags r:id="rId12"/>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4"/>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5"/>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C</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6"/>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 呼吸道隔离</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6" name="组合 105"/>
          <p:cNvGrpSpPr/>
          <p:nvPr/>
        </p:nvGrpSpPr>
        <p:grpSpPr>
          <a:xfrm>
            <a:off x="8791575" y="2111375"/>
            <a:ext cx="1898650" cy="1822450"/>
            <a:chOff x="13846" y="3890"/>
            <a:chExt cx="2990" cy="2870"/>
          </a:xfrm>
        </p:grpSpPr>
        <p:sp>
          <p:nvSpPr>
            <p:cNvPr id="58" name="椭圆 57"/>
            <p:cNvSpPr/>
            <p:nvPr>
              <p:custDataLst>
                <p:tags r:id="rId17"/>
              </p:custDataLst>
            </p:nvPr>
          </p:nvSpPr>
          <p:spPr>
            <a:xfrm>
              <a:off x="16047" y="6224"/>
              <a:ext cx="554" cy="537"/>
            </a:xfrm>
            <a:prstGeom prst="ellipse">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D</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grpSp>
          <p:nvGrpSpPr>
            <p:cNvPr id="124954" name="组合 104"/>
            <p:cNvGrpSpPr/>
            <p:nvPr/>
          </p:nvGrpSpPr>
          <p:grpSpPr>
            <a:xfrm>
              <a:off x="13846" y="3890"/>
              <a:ext cx="2990" cy="2361"/>
              <a:chOff x="13846" y="3890"/>
              <a:chExt cx="2990" cy="2361"/>
            </a:xfrm>
          </p:grpSpPr>
          <p:cxnSp>
            <p:nvCxnSpPr>
              <p:cNvPr id="55" name="直接连接符 54"/>
              <p:cNvCxnSpPr>
                <a:stCxn id="56" idx="3"/>
              </p:cNvCxnSpPr>
              <p:nvPr>
                <p:custDataLst>
                  <p:tags r:id="rId18"/>
                </p:custDataLst>
              </p:nvPr>
            </p:nvCxnSpPr>
            <p:spPr>
              <a:xfrm flipH="1">
                <a:off x="16251" y="5777"/>
                <a:ext cx="303" cy="475"/>
              </a:xfrm>
              <a:prstGeom prst="line">
                <a:avLst/>
              </a:prstGeom>
              <a:ln>
                <a:solidFill>
                  <a:srgbClr val="689626"/>
                </a:solidFill>
              </a:ln>
            </p:spPr>
            <p:style>
              <a:lnRef idx="1">
                <a:srgbClr val="1F74AD"/>
              </a:lnRef>
              <a:fillRef idx="0">
                <a:srgbClr val="1F74AD"/>
              </a:fillRef>
              <a:effectRef idx="0">
                <a:srgbClr val="1F74AD"/>
              </a:effectRef>
              <a:fontRef idx="minor">
                <a:srgbClr val="000000"/>
              </a:fontRef>
            </p:style>
          </p:cxnSp>
          <p:sp>
            <p:nvSpPr>
              <p:cNvPr id="56" name="任意多边形 55"/>
              <p:cNvSpPr/>
              <p:nvPr>
                <p:custDataLst>
                  <p:tags r:id="rId19"/>
                </p:custDataLst>
              </p:nvPr>
            </p:nvSpPr>
            <p:spPr>
              <a:xfrm>
                <a:off x="13846"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57" name="矩形 56"/>
              <p:cNvSpPr/>
              <p:nvPr>
                <p:custDataLst>
                  <p:tags r:id="rId20"/>
                </p:custDataLst>
              </p:nvPr>
            </p:nvSpPr>
            <p:spPr>
              <a:xfrm>
                <a:off x="13846" y="3890"/>
                <a:ext cx="2990" cy="120"/>
              </a:xfrm>
              <a:prstGeom prst="rect">
                <a:avLst/>
              </a:prstGeom>
              <a:solidFill>
                <a:srgbClr val="689626"/>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2" name="文本框 61"/>
              <p:cNvSpPr txBox="1"/>
              <p:nvPr>
                <p:custDataLst>
                  <p:tags r:id="rId21"/>
                </p:custDataLst>
              </p:nvPr>
            </p:nvSpPr>
            <p:spPr>
              <a:xfrm>
                <a:off x="13929"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肠道隔离</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grpSp>
        <p:nvGrpSpPr>
          <p:cNvPr id="109" name="组合 108"/>
          <p:cNvGrpSpPr/>
          <p:nvPr/>
        </p:nvGrpSpPr>
        <p:grpSpPr>
          <a:xfrm>
            <a:off x="3271838" y="3952875"/>
            <a:ext cx="1898650" cy="1822450"/>
            <a:chOff x="5152" y="6789"/>
            <a:chExt cx="2990" cy="2870"/>
          </a:xfrm>
        </p:grpSpPr>
        <p:cxnSp>
          <p:nvCxnSpPr>
            <p:cNvPr id="63" name="直接连接符 62"/>
            <p:cNvCxnSpPr>
              <a:stCxn id="64" idx="3"/>
            </p:cNvCxnSpPr>
            <p:nvPr>
              <p:custDataLst>
                <p:tags r:id="rId22"/>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23"/>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24"/>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25"/>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E</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6"/>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血液、体液隔离</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8" name="组合 107"/>
          <p:cNvGrpSpPr/>
          <p:nvPr/>
        </p:nvGrpSpPr>
        <p:grpSpPr>
          <a:xfrm>
            <a:off x="5773738" y="3973513"/>
            <a:ext cx="1898650" cy="1822450"/>
            <a:chOff x="9093" y="6823"/>
            <a:chExt cx="2990" cy="2870"/>
          </a:xfrm>
        </p:grpSpPr>
        <p:cxnSp>
          <p:nvCxnSpPr>
            <p:cNvPr id="67" name="直接连接符 66"/>
            <p:cNvCxnSpPr>
              <a:stCxn id="68" idx="3"/>
            </p:cNvCxnSpPr>
            <p:nvPr>
              <p:custDataLst>
                <p:tags r:id="rId27"/>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8"/>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9"/>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30"/>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F</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72" name="文本框 71"/>
            <p:cNvSpPr txBox="1"/>
            <p:nvPr>
              <p:custDataLst>
                <p:tags r:id="rId31"/>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昆虫隔离</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7" name="组合 106"/>
          <p:cNvGrpSpPr/>
          <p:nvPr/>
        </p:nvGrpSpPr>
        <p:grpSpPr>
          <a:xfrm>
            <a:off x="8242300" y="3973513"/>
            <a:ext cx="1898650" cy="1876425"/>
            <a:chOff x="12948" y="6827"/>
            <a:chExt cx="2990" cy="2955"/>
          </a:xfrm>
        </p:grpSpPr>
        <p:cxnSp>
          <p:nvCxnSpPr>
            <p:cNvPr id="73" name="直接连接符 72"/>
            <p:cNvCxnSpPr>
              <a:stCxn id="74" idx="3"/>
            </p:cNvCxnSpPr>
            <p:nvPr>
              <p:custDataLst>
                <p:tags r:id="rId32"/>
              </p:custDataLst>
            </p:nvPr>
          </p:nvCxnSpPr>
          <p:spPr>
            <a:xfrm flipH="1">
              <a:off x="15353" y="8714"/>
              <a:ext cx="303" cy="475"/>
            </a:xfrm>
            <a:prstGeom prst="line">
              <a:avLst/>
            </a:prstGeom>
            <a:ln>
              <a:solidFill>
                <a:schemeClr val="accent3">
                  <a:lumMod val="90000"/>
                </a:schemeClr>
              </a:solidFill>
            </a:ln>
          </p:spPr>
          <p:style>
            <a:lnRef idx="1">
              <a:srgbClr val="1F74AD"/>
            </a:lnRef>
            <a:fillRef idx="0">
              <a:srgbClr val="1F74AD"/>
            </a:fillRef>
            <a:effectRef idx="0">
              <a:srgbClr val="1F74AD"/>
            </a:effectRef>
            <a:fontRef idx="minor">
              <a:srgbClr val="000000"/>
            </a:fontRef>
          </p:style>
        </p:cxnSp>
        <p:sp>
          <p:nvSpPr>
            <p:cNvPr id="74" name="任意多边形 73"/>
            <p:cNvSpPr/>
            <p:nvPr>
              <p:custDataLst>
                <p:tags r:id="rId33"/>
              </p:custDataLst>
            </p:nvPr>
          </p:nvSpPr>
          <p:spPr>
            <a:xfrm>
              <a:off x="12948" y="6881"/>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9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75" name="矩形 74"/>
            <p:cNvSpPr/>
            <p:nvPr>
              <p:custDataLst>
                <p:tags r:id="rId34"/>
              </p:custDataLst>
            </p:nvPr>
          </p:nvSpPr>
          <p:spPr>
            <a:xfrm>
              <a:off x="12948" y="6827"/>
              <a:ext cx="2990" cy="120"/>
            </a:xfrm>
            <a:prstGeom prst="rect">
              <a:avLst/>
            </a:prstGeom>
            <a:solidFill>
              <a:schemeClr val="accent3">
                <a:lumMod val="9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6" name="椭圆 75"/>
            <p:cNvSpPr/>
            <p:nvPr>
              <p:custDataLst>
                <p:tags r:id="rId35"/>
              </p:custDataLst>
            </p:nvPr>
          </p:nvSpPr>
          <p:spPr>
            <a:xfrm>
              <a:off x="15149" y="9246"/>
              <a:ext cx="554" cy="537"/>
            </a:xfrm>
            <a:prstGeom prst="ellipse">
              <a:avLst/>
            </a:prstGeom>
            <a:solidFill>
              <a:schemeClr val="accent3">
                <a:lumMod val="9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G</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17" name="文本框 16"/>
            <p:cNvSpPr txBox="1"/>
            <p:nvPr>
              <p:custDataLst>
                <p:tags r:id="rId36"/>
              </p:custDataLst>
            </p:nvPr>
          </p:nvSpPr>
          <p:spPr>
            <a:xfrm>
              <a:off x="13031" y="7212"/>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保护性隔离</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
        <p:nvSpPr>
          <p:cNvPr id="23" name="Title 6"/>
          <p:cNvSpPr txBox="1"/>
          <p:nvPr>
            <p:custDataLst>
              <p:tags r:id="rId37"/>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三、隔离种类及措施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6"/>
                                        </p:tgtEl>
                                        <p:attrNameLst>
                                          <p:attrName>style.visibility</p:attrName>
                                        </p:attrNameLst>
                                      </p:cBhvr>
                                      <p:to>
                                        <p:strVal val="visible"/>
                                      </p:to>
                                    </p:set>
                                    <p:animEffect transition="in" filter="fade">
                                      <p:cBhvr>
                                        <p:cTn id="25" dur="500"/>
                                        <p:tgtEl>
                                          <p:spTgt spid="106"/>
                                        </p:tgtEl>
                                      </p:cBhvr>
                                    </p:animEffect>
                                    <p:anim calcmode="lin" valueType="num">
                                      <p:cBhvr>
                                        <p:cTn id="26" dur="500" fill="hold"/>
                                        <p:tgtEl>
                                          <p:spTgt spid="106"/>
                                        </p:tgtEl>
                                        <p:attrNameLst>
                                          <p:attrName>ppt_x</p:attrName>
                                        </p:attrNameLst>
                                      </p:cBhvr>
                                      <p:tavLst>
                                        <p:tav tm="0">
                                          <p:val>
                                            <p:strVal val="#ppt_x"/>
                                          </p:val>
                                        </p:tav>
                                        <p:tav tm="100000">
                                          <p:val>
                                            <p:strVal val="#ppt_x"/>
                                          </p:val>
                                        </p:tav>
                                      </p:tavLst>
                                    </p:anim>
                                    <p:anim calcmode="lin" valueType="num">
                                      <p:cBhvr>
                                        <p:cTn id="27" dur="500" fill="hold"/>
                                        <p:tgtEl>
                                          <p:spTgt spid="10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anim calcmode="lin" valueType="num">
                                      <p:cBhvr>
                                        <p:cTn id="32" dur="500" fill="hold"/>
                                        <p:tgtEl>
                                          <p:spTgt spid="109"/>
                                        </p:tgtEl>
                                        <p:attrNameLst>
                                          <p:attrName>ppt_x</p:attrName>
                                        </p:attrNameLst>
                                      </p:cBhvr>
                                      <p:tavLst>
                                        <p:tav tm="0">
                                          <p:val>
                                            <p:strVal val="#ppt_x"/>
                                          </p:val>
                                        </p:tav>
                                        <p:tav tm="100000">
                                          <p:val>
                                            <p:strVal val="#ppt_x"/>
                                          </p:val>
                                        </p:tav>
                                      </p:tavLst>
                                    </p:anim>
                                    <p:anim calcmode="lin" valueType="num">
                                      <p:cBhvr>
                                        <p:cTn id="33" dur="500" fill="hold"/>
                                        <p:tgtEl>
                                          <p:spTgt spid="10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108"/>
                                        </p:tgtEl>
                                        <p:attrNameLst>
                                          <p:attrName>style.visibility</p:attrName>
                                        </p:attrNameLst>
                                      </p:cBhvr>
                                      <p:to>
                                        <p:strVal val="visible"/>
                                      </p:to>
                                    </p:set>
                                    <p:animEffect transition="in" filter="fade">
                                      <p:cBhvr>
                                        <p:cTn id="37" dur="500"/>
                                        <p:tgtEl>
                                          <p:spTgt spid="108"/>
                                        </p:tgtEl>
                                      </p:cBhvr>
                                    </p:animEffect>
                                    <p:anim calcmode="lin" valueType="num">
                                      <p:cBhvr>
                                        <p:cTn id="38" dur="500" fill="hold"/>
                                        <p:tgtEl>
                                          <p:spTgt spid="108"/>
                                        </p:tgtEl>
                                        <p:attrNameLst>
                                          <p:attrName>ppt_x</p:attrName>
                                        </p:attrNameLst>
                                      </p:cBhvr>
                                      <p:tavLst>
                                        <p:tav tm="0">
                                          <p:val>
                                            <p:strVal val="#ppt_x"/>
                                          </p:val>
                                        </p:tav>
                                        <p:tav tm="100000">
                                          <p:val>
                                            <p:strVal val="#ppt_x"/>
                                          </p:val>
                                        </p:tav>
                                      </p:tavLst>
                                    </p:anim>
                                    <p:anim calcmode="lin" valueType="num">
                                      <p:cBhvr>
                                        <p:cTn id="39" dur="500" fill="hold"/>
                                        <p:tgtEl>
                                          <p:spTgt spid="10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500" fill="hold">
                                          <p:stCondLst>
                                            <p:cond delay="0"/>
                                          </p:stCondLst>
                                        </p:cTn>
                                        <p:tgtEl>
                                          <p:spTgt spid="107"/>
                                        </p:tgtEl>
                                        <p:attrNameLst>
                                          <p:attrName>style.visibility</p:attrName>
                                        </p:attrNameLst>
                                      </p:cBhvr>
                                      <p:to>
                                        <p:strVal val="visible"/>
                                      </p:to>
                                    </p:set>
                                    <p:animEffect transition="in" filter="fade">
                                      <p:cBhvr>
                                        <p:cTn id="43" dur="500"/>
                                        <p:tgtEl>
                                          <p:spTgt spid="107"/>
                                        </p:tgtEl>
                                      </p:cBhvr>
                                    </p:animEffect>
                                    <p:anim calcmode="lin" valueType="num">
                                      <p:cBhvr>
                                        <p:cTn id="44" dur="500" fill="hold"/>
                                        <p:tgtEl>
                                          <p:spTgt spid="107"/>
                                        </p:tgtEl>
                                        <p:attrNameLst>
                                          <p:attrName>ppt_x</p:attrName>
                                        </p:attrNameLst>
                                      </p:cBhvr>
                                      <p:tavLst>
                                        <p:tav tm="0">
                                          <p:val>
                                            <p:strVal val="#ppt_x"/>
                                          </p:val>
                                        </p:tav>
                                        <p:tav tm="100000">
                                          <p:val>
                                            <p:strVal val="#ppt_x"/>
                                          </p:val>
                                        </p:tav>
                                      </p:tavLst>
                                    </p:anim>
                                    <p:anim calcmode="lin" valueType="num">
                                      <p:cBhvr>
                                        <p:cTn id="45" dur="5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6256338" y="2828925"/>
            <a:ext cx="5341938" cy="234950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576263" y="2828925"/>
            <a:ext cx="5457825" cy="2349500"/>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5" name="矩形 24"/>
          <p:cNvSpPr/>
          <p:nvPr>
            <p:custDataLst>
              <p:tags r:id="rId3"/>
            </p:custDataLst>
          </p:nvPr>
        </p:nvSpPr>
        <p:spPr>
          <a:xfrm>
            <a:off x="7732713" y="3025775"/>
            <a:ext cx="3711575" cy="1911350"/>
          </a:xfrm>
          <a:prstGeom prst="rect">
            <a:avLst/>
          </a:prstGeom>
        </p:spPr>
        <p:txBody>
          <a:bodyPr wrap="square"/>
          <a:p>
            <a:pPr lvl="0" algn="just" fontAlgn="base">
              <a:lnSpc>
                <a:spcPct val="140000"/>
              </a:lnSpc>
              <a:defRPr/>
            </a:pPr>
            <a:r>
              <a:rPr lang="zh-CN" altLang="en-US"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rPr>
              <a:t>戴帽子可防止头屑飘落、头发散落或被污染。戴工作帽时要求将头发全部遮住并保持清洁，离开污染区前将帽子放入特定污物袋内便于</a:t>
            </a:r>
            <a:endParaRPr lang="zh-CN" altLang="en-US"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endParaRPr>
          </a:p>
          <a:p>
            <a:pPr lvl="0" algn="just" fontAlgn="base">
              <a:lnSpc>
                <a:spcPct val="140000"/>
              </a:lnSpc>
              <a:defRPr/>
            </a:pPr>
            <a:r>
              <a:rPr lang="zh-CN" altLang="en-US"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rPr>
              <a:t>集中处理。</a:t>
            </a:r>
            <a:endParaRPr lang="zh-CN" altLang="en-US"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endParaRPr>
          </a:p>
        </p:txBody>
      </p:sp>
      <p:sp>
        <p:nvSpPr>
          <p:cNvPr id="31" name="矩形 30"/>
          <p:cNvSpPr/>
          <p:nvPr>
            <p:custDataLst>
              <p:tags r:id="rId4"/>
            </p:custDataLst>
          </p:nvPr>
        </p:nvSpPr>
        <p:spPr>
          <a:xfrm>
            <a:off x="684213" y="3057525"/>
            <a:ext cx="3832225" cy="1816100"/>
          </a:xfrm>
          <a:prstGeom prst="rect">
            <a:avLst/>
          </a:prstGeom>
        </p:spPr>
        <p:txBody>
          <a:bodyPr wrap="square"/>
          <a:p>
            <a:pPr marR="0" lvl="0" algn="just" defTabSz="914400" rtl="0" eaLnBrk="1" fontAlgn="auto" latinLnBrk="0" hangingPunct="1">
              <a:lnSpc>
                <a:spcPct val="130000"/>
              </a:lnSpc>
              <a:spcBef>
                <a:spcPts val="0"/>
              </a:spcBef>
              <a:spcAft>
                <a:spcPts val="0"/>
              </a:spcAft>
              <a:buClrTx/>
              <a:buSzTx/>
              <a:defRPr/>
            </a:pPr>
            <a:r>
              <a:rPr lang="zh-CN" altLang="en-US"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rPr>
              <a:t>　戴口罩可防止飞沫喷出，护理传染病患者时可防止感染性血液、体液溅到工作人员的鼻腔或口腔黏膜。</a:t>
            </a:r>
            <a:endParaRPr lang="zh-CN" altLang="en-US"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nvGrpSpPr>
          <p:cNvPr id="113673" name="组合 5"/>
          <p:cNvGrpSpPr/>
          <p:nvPr/>
        </p:nvGrpSpPr>
        <p:grpSpPr>
          <a:xfrm>
            <a:off x="4589463" y="2363788"/>
            <a:ext cx="3097212" cy="3070225"/>
            <a:chOff x="7007" y="3724"/>
            <a:chExt cx="5141" cy="5164"/>
          </a:xfrm>
        </p:grpSpPr>
        <p:sp>
          <p:nvSpPr>
            <p:cNvPr id="24" name="任意多边形: 形状 23"/>
            <p:cNvSpPr/>
            <p:nvPr>
              <p:custDataLst>
                <p:tags r:id="rId5"/>
              </p:custDataLst>
            </p:nvPr>
          </p:nvSpPr>
          <p:spPr bwMode="auto">
            <a:xfrm>
              <a:off x="9134" y="3724"/>
              <a:ext cx="3015" cy="5164"/>
            </a:xfrm>
            <a:custGeom>
              <a:avLst/>
              <a:gdLst>
                <a:gd name="connsiteX0" fmla="*/ 349250 w 2407285"/>
                <a:gd name="connsiteY0" fmla="*/ 0 h 4140200"/>
                <a:gd name="connsiteX1" fmla="*/ 1803475 w 2407285"/>
                <a:gd name="connsiteY1" fmla="*/ 605964 h 4140200"/>
                <a:gd name="connsiteX2" fmla="*/ 2394459 w 2407285"/>
                <a:gd name="connsiteY2" fmla="*/ 1838672 h 4140200"/>
                <a:gd name="connsiteX3" fmla="*/ 2407237 w 2407285"/>
                <a:gd name="connsiteY3" fmla="*/ 2039669 h 4140200"/>
                <a:gd name="connsiteX4" fmla="*/ 2407285 w 2407285"/>
                <a:gd name="connsiteY4" fmla="*/ 2039620 h 4140200"/>
                <a:gd name="connsiteX5" fmla="*/ 2407285 w 2407285"/>
                <a:gd name="connsiteY5" fmla="*/ 2040429 h 4140200"/>
                <a:gd name="connsiteX6" fmla="*/ 2407285 w 2407285"/>
                <a:gd name="connsiteY6" fmla="*/ 2069693 h 4140200"/>
                <a:gd name="connsiteX7" fmla="*/ 1803221 w 2407285"/>
                <a:gd name="connsiteY7" fmla="*/ 3532731 h 4140200"/>
                <a:gd name="connsiteX8" fmla="*/ 348384 w 2407285"/>
                <a:gd name="connsiteY8" fmla="*/ 4140200 h 4140200"/>
                <a:gd name="connsiteX9" fmla="*/ 348384 w 2407285"/>
                <a:gd name="connsiteY9" fmla="*/ 4138696 h 4140200"/>
                <a:gd name="connsiteX10" fmla="*/ 0 w 2407285"/>
                <a:gd name="connsiteY10" fmla="*/ 3788349 h 4140200"/>
                <a:gd name="connsiteX11" fmla="*/ 348384 w 2407285"/>
                <a:gd name="connsiteY11" fmla="*/ 3438002 h 4140200"/>
                <a:gd name="connsiteX12" fmla="*/ 348384 w 2407285"/>
                <a:gd name="connsiteY12" fmla="*/ 3439506 h 4140200"/>
                <a:gd name="connsiteX13" fmla="*/ 1710518 w 2407285"/>
                <a:gd name="connsiteY13" fmla="*/ 2069693 h 4140200"/>
                <a:gd name="connsiteX14" fmla="*/ 1710518 w 2407285"/>
                <a:gd name="connsiteY14" fmla="*/ 2039620 h 4140200"/>
                <a:gd name="connsiteX15" fmla="*/ 1710772 w 2407285"/>
                <a:gd name="connsiteY15" fmla="*/ 2039875 h 4140200"/>
                <a:gd name="connsiteX16" fmla="*/ 1700955 w 2407285"/>
                <a:gd name="connsiteY16" fmla="*/ 1902974 h 4140200"/>
                <a:gd name="connsiteX17" fmla="*/ 349250 w 2407285"/>
                <a:gd name="connsiteY17" fmla="*/ 700692 h 4140200"/>
                <a:gd name="connsiteX18" fmla="*/ 697487 w 2407285"/>
                <a:gd name="connsiteY18" fmla="*/ 350346 h 4140200"/>
                <a:gd name="connsiteX19" fmla="*/ 349250 w 2407285"/>
                <a:gd name="connsiteY19"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7285" h="4140200">
                  <a:moveTo>
                    <a:pt x="349250" y="0"/>
                  </a:moveTo>
                  <a:cubicBezTo>
                    <a:pt x="899255" y="0"/>
                    <a:pt x="1414885" y="215019"/>
                    <a:pt x="1803475" y="605964"/>
                  </a:cubicBezTo>
                  <a:cubicBezTo>
                    <a:pt x="2138261" y="941462"/>
                    <a:pt x="2342598" y="1372511"/>
                    <a:pt x="2394459" y="1838672"/>
                  </a:cubicBezTo>
                  <a:lnTo>
                    <a:pt x="2407237" y="2039669"/>
                  </a:lnTo>
                  <a:lnTo>
                    <a:pt x="2407285" y="2039620"/>
                  </a:lnTo>
                  <a:lnTo>
                    <a:pt x="2407285" y="2040429"/>
                  </a:lnTo>
                  <a:lnTo>
                    <a:pt x="2407285" y="2069693"/>
                  </a:lnTo>
                  <a:cubicBezTo>
                    <a:pt x="2407285" y="2621527"/>
                    <a:pt x="2191975" y="3141786"/>
                    <a:pt x="1803221" y="3532731"/>
                  </a:cubicBezTo>
                  <a:cubicBezTo>
                    <a:pt x="1414467" y="3923677"/>
                    <a:pt x="898620" y="4140200"/>
                    <a:pt x="348384" y="4140200"/>
                  </a:cubicBezTo>
                  <a:cubicBezTo>
                    <a:pt x="348384" y="4138696"/>
                    <a:pt x="348384" y="4138696"/>
                    <a:pt x="348384" y="4138696"/>
                  </a:cubicBezTo>
                  <a:cubicBezTo>
                    <a:pt x="0" y="3788349"/>
                    <a:pt x="0" y="3788349"/>
                    <a:pt x="0" y="3788349"/>
                  </a:cubicBezTo>
                  <a:cubicBezTo>
                    <a:pt x="348384" y="3438002"/>
                    <a:pt x="348384" y="3438002"/>
                    <a:pt x="348384" y="3438002"/>
                  </a:cubicBezTo>
                  <a:cubicBezTo>
                    <a:pt x="348384" y="3439506"/>
                    <a:pt x="348384" y="3439506"/>
                    <a:pt x="348384" y="3439506"/>
                  </a:cubicBezTo>
                  <a:cubicBezTo>
                    <a:pt x="1098978" y="3439506"/>
                    <a:pt x="1710518" y="2824518"/>
                    <a:pt x="1710518" y="2069693"/>
                  </a:cubicBezTo>
                  <a:cubicBezTo>
                    <a:pt x="1710518" y="2059167"/>
                    <a:pt x="1710518" y="2048642"/>
                    <a:pt x="1710518" y="2039620"/>
                  </a:cubicBezTo>
                  <a:lnTo>
                    <a:pt x="1710772" y="2039875"/>
                  </a:lnTo>
                  <a:lnTo>
                    <a:pt x="1700955" y="1902974"/>
                  </a:lnTo>
                  <a:cubicBezTo>
                    <a:pt x="1618358" y="1225349"/>
                    <a:pt x="1044229" y="700692"/>
                    <a:pt x="349250" y="700692"/>
                  </a:cubicBezTo>
                  <a:cubicBezTo>
                    <a:pt x="697487" y="350346"/>
                    <a:pt x="697487" y="350346"/>
                    <a:pt x="697487" y="350346"/>
                  </a:cubicBezTo>
                  <a:cubicBezTo>
                    <a:pt x="349250" y="0"/>
                    <a:pt x="349250" y="0"/>
                    <a:pt x="349250" y="0"/>
                  </a:cubicBezTo>
                  <a:close/>
                </a:path>
              </a:pathLst>
            </a:custGeom>
            <a:solidFill>
              <a:srgbClr val="3498DB"/>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26" name="任意多边形: 形状 25"/>
            <p:cNvSpPr/>
            <p:nvPr>
              <p:custDataLst>
                <p:tags r:id="rId6"/>
              </p:custDataLst>
            </p:nvPr>
          </p:nvSpPr>
          <p:spPr bwMode="auto">
            <a:xfrm>
              <a:off x="7007" y="3724"/>
              <a:ext cx="3012" cy="5164"/>
            </a:xfrm>
            <a:custGeom>
              <a:avLst/>
              <a:gdLst>
                <a:gd name="connsiteX0" fmla="*/ 2057272 w 2405380"/>
                <a:gd name="connsiteY0" fmla="*/ 0 h 4140200"/>
                <a:gd name="connsiteX1" fmla="*/ 2405380 w 2405380"/>
                <a:gd name="connsiteY1" fmla="*/ 350208 h 4140200"/>
                <a:gd name="connsiteX2" fmla="*/ 2057272 w 2405380"/>
                <a:gd name="connsiteY2" fmla="*/ 700415 h 4140200"/>
                <a:gd name="connsiteX3" fmla="*/ 696216 w 2405380"/>
                <a:gd name="connsiteY3" fmla="*/ 2039620 h 4140200"/>
                <a:gd name="connsiteX4" fmla="*/ 686018 w 2405380"/>
                <a:gd name="connsiteY4" fmla="*/ 2029361 h 4140200"/>
                <a:gd name="connsiteX5" fmla="*/ 685997 w 2405380"/>
                <a:gd name="connsiteY5" fmla="*/ 2029478 h 4140200"/>
                <a:gd name="connsiteX6" fmla="*/ 691033 w 2405380"/>
                <a:gd name="connsiteY6" fmla="*/ 2034543 h 4140200"/>
                <a:gd name="connsiteX7" fmla="*/ 696474 w 2405380"/>
                <a:gd name="connsiteY7" fmla="*/ 2040016 h 4140200"/>
                <a:gd name="connsiteX8" fmla="*/ 696474 w 2405380"/>
                <a:gd name="connsiteY8" fmla="*/ 2070083 h 4140200"/>
                <a:gd name="connsiteX9" fmla="*/ 2056541 w 2405380"/>
                <a:gd name="connsiteY9" fmla="*/ 3439638 h 4140200"/>
                <a:gd name="connsiteX10" fmla="*/ 1709798 w 2405380"/>
                <a:gd name="connsiteY10" fmla="*/ 3788416 h 4140200"/>
                <a:gd name="connsiteX11" fmla="*/ 2058035 w 2405380"/>
                <a:gd name="connsiteY11" fmla="*/ 4138697 h 4140200"/>
                <a:gd name="connsiteX12" fmla="*/ 2058035 w 2405380"/>
                <a:gd name="connsiteY12" fmla="*/ 4140200 h 4140200"/>
                <a:gd name="connsiteX13" fmla="*/ 602315 w 2405380"/>
                <a:gd name="connsiteY13" fmla="*/ 3532846 h 4140200"/>
                <a:gd name="connsiteX14" fmla="*/ 0 w 2405380"/>
                <a:gd name="connsiteY14" fmla="*/ 2070083 h 4140200"/>
                <a:gd name="connsiteX15" fmla="*/ 0 w 2405380"/>
                <a:gd name="connsiteY15" fmla="*/ 2040016 h 4140200"/>
                <a:gd name="connsiteX16" fmla="*/ 12573 w 2405380"/>
                <a:gd name="connsiteY16" fmla="*/ 2027369 h 4140200"/>
                <a:gd name="connsiteX17" fmla="*/ 12545 w 2405380"/>
                <a:gd name="connsiteY17" fmla="*/ 2027000 h 4140200"/>
                <a:gd name="connsiteX18" fmla="*/ 2295 w 2405380"/>
                <a:gd name="connsiteY18" fmla="*/ 2037312 h 4140200"/>
                <a:gd name="connsiteX19" fmla="*/ 0 w 2405380"/>
                <a:gd name="connsiteY19" fmla="*/ 2039620 h 4140200"/>
                <a:gd name="connsiteX20" fmla="*/ 602092 w 2405380"/>
                <a:gd name="connsiteY20" fmla="*/ 605724 h 4140200"/>
                <a:gd name="connsiteX21" fmla="*/ 2057272 w 2405380"/>
                <a:gd name="connsiteY21"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5380" h="4140200">
                  <a:moveTo>
                    <a:pt x="2057272" y="0"/>
                  </a:moveTo>
                  <a:lnTo>
                    <a:pt x="2405380" y="350208"/>
                  </a:lnTo>
                  <a:cubicBezTo>
                    <a:pt x="2057272" y="700415"/>
                    <a:pt x="2057272" y="700415"/>
                    <a:pt x="2057272" y="700415"/>
                  </a:cubicBezTo>
                  <a:cubicBezTo>
                    <a:pt x="1316236" y="700415"/>
                    <a:pt x="711156" y="1298623"/>
                    <a:pt x="696216" y="2039620"/>
                  </a:cubicBezTo>
                  <a:lnTo>
                    <a:pt x="686018" y="2029361"/>
                  </a:lnTo>
                  <a:lnTo>
                    <a:pt x="685997" y="2029478"/>
                  </a:lnTo>
                  <a:lnTo>
                    <a:pt x="691033" y="2034543"/>
                  </a:lnTo>
                  <a:cubicBezTo>
                    <a:pt x="696474" y="2040016"/>
                    <a:pt x="696474" y="2040016"/>
                    <a:pt x="696474" y="2040016"/>
                  </a:cubicBezTo>
                  <a:cubicBezTo>
                    <a:pt x="696474" y="2049036"/>
                    <a:pt x="696474" y="2059560"/>
                    <a:pt x="696474" y="2070083"/>
                  </a:cubicBezTo>
                  <a:cubicBezTo>
                    <a:pt x="696474" y="2824767"/>
                    <a:pt x="1306262" y="3438134"/>
                    <a:pt x="2056541" y="3439638"/>
                  </a:cubicBezTo>
                  <a:cubicBezTo>
                    <a:pt x="1709798" y="3788416"/>
                    <a:pt x="1709798" y="3788416"/>
                    <a:pt x="1709798" y="3788416"/>
                  </a:cubicBezTo>
                  <a:lnTo>
                    <a:pt x="2058035" y="4138697"/>
                  </a:lnTo>
                  <a:cubicBezTo>
                    <a:pt x="2058035" y="4140200"/>
                    <a:pt x="2058035" y="4140200"/>
                    <a:pt x="2058035" y="4140200"/>
                  </a:cubicBezTo>
                  <a:cubicBezTo>
                    <a:pt x="1508030" y="4140200"/>
                    <a:pt x="990906" y="3923717"/>
                    <a:pt x="602315" y="3532846"/>
                  </a:cubicBezTo>
                  <a:cubicBezTo>
                    <a:pt x="213725" y="3141974"/>
                    <a:pt x="0" y="2621814"/>
                    <a:pt x="0" y="2070083"/>
                  </a:cubicBezTo>
                  <a:cubicBezTo>
                    <a:pt x="0" y="2059560"/>
                    <a:pt x="0" y="2049036"/>
                    <a:pt x="0" y="2040016"/>
                  </a:cubicBezTo>
                  <a:lnTo>
                    <a:pt x="12573" y="2027369"/>
                  </a:lnTo>
                  <a:lnTo>
                    <a:pt x="12545" y="2027000"/>
                  </a:lnTo>
                  <a:lnTo>
                    <a:pt x="2295" y="2037312"/>
                  </a:lnTo>
                  <a:cubicBezTo>
                    <a:pt x="0" y="2039620"/>
                    <a:pt x="0" y="2039620"/>
                    <a:pt x="0" y="2039620"/>
                  </a:cubicBezTo>
                  <a:cubicBezTo>
                    <a:pt x="7470" y="1497024"/>
                    <a:pt x="221116" y="988998"/>
                    <a:pt x="602092" y="605724"/>
                  </a:cubicBezTo>
                  <a:cubicBezTo>
                    <a:pt x="990539" y="214934"/>
                    <a:pt x="1507471" y="0"/>
                    <a:pt x="2057272" y="0"/>
                  </a:cubicBezTo>
                  <a:close/>
                </a:path>
              </a:pathLst>
            </a:custGeom>
            <a:solidFill>
              <a:sysClr val="window" lastClr="FFFFFF">
                <a:lumMod val="75000"/>
              </a:sysClr>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113676" name="任意多边形 42"/>
            <p:cNvSpPr/>
            <p:nvPr>
              <p:custDataLst>
                <p:tags r:id="rId7"/>
              </p:custDataLst>
            </p:nvPr>
          </p:nvSpPr>
          <p:spPr>
            <a:xfrm>
              <a:off x="8639" y="5529"/>
              <a:ext cx="1927" cy="1303"/>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2F75B4"/>
            </a:solidFill>
            <a:ln w="9525">
              <a:noFill/>
            </a:ln>
          </p:spPr>
          <p:txBody>
            <a:bodyPr/>
            <a:p>
              <a:endParaRPr lang="zh-CN" altLang="en-US"/>
            </a:p>
          </p:txBody>
        </p:sp>
      </p:grpSp>
      <p:sp>
        <p:nvSpPr>
          <p:cNvPr id="127" name="Title 6"/>
          <p:cNvSpPr txBox="1"/>
          <p:nvPr>
            <p:custDataLst>
              <p:tags r:id="rId8"/>
            </p:custDataLst>
          </p:nvPr>
        </p:nvSpPr>
        <p:spPr>
          <a:xfrm>
            <a:off x="619125" y="2292350"/>
            <a:ext cx="3235325"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 戴口罩</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9"/>
            </p:custDataLst>
          </p:nvPr>
        </p:nvSpPr>
        <p:spPr>
          <a:xfrm>
            <a:off x="7753350" y="2281238"/>
            <a:ext cx="3236913"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 戴帽子</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Title 6"/>
          <p:cNvSpPr txBox="1"/>
          <p:nvPr>
            <p:custDataLst>
              <p:tags r:id="rId10"/>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四、常用隔离技术操作法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11"/>
            </p:custDataLst>
          </p:nvPr>
        </p:nvSpPr>
        <p:spPr>
          <a:xfrm>
            <a:off x="1147445" y="1166178"/>
            <a:ext cx="94472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ctr" fontAlgn="auto">
              <a:lnSpc>
                <a:spcPct val="150000"/>
              </a:lnSpc>
              <a:spcBef>
                <a:spcPts val="1000"/>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rgbClr val="2E75B6"/>
                </a:solidFill>
                <a:uFillTx/>
                <a:latin typeface="微软雅黑" panose="020B0503020204020204" charset="-122"/>
                <a:ea typeface="微软雅黑" panose="020B0503020204020204" charset="-122"/>
                <a:cs typeface="微软雅黑" panose="020B0503020204020204" charset="-122"/>
                <a:sym typeface="+mn-ea"/>
              </a:rPr>
              <a:t>（一）帽子、口罩的使用</a:t>
            </a:r>
            <a:endParaRPr lang="zh-CN" altLang="en-US" sz="1800" b="1" strike="noStrike" spc="150" noProof="1" dirty="0">
              <a:ln w="3175">
                <a:noFill/>
                <a:prstDash val="dash"/>
              </a:ln>
              <a:solidFill>
                <a:srgbClr val="2E75B6"/>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1"/>
                                        </p:tgtEl>
                                        <p:attrNameLst>
                                          <p:attrName>style.visibility</p:attrName>
                                        </p:attrNameLst>
                                      </p:cBhvr>
                                      <p:to>
                                        <p:strVal val="visible"/>
                                      </p:to>
                                    </p:set>
                                    <p:animEffect transition="in" filter="strips(downRight)">
                                      <p:cBhvr>
                                        <p:cTn id="7" dur="1000"/>
                                        <p:tgtEl>
                                          <p:spTgt spid="31"/>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25"/>
                                        </p:tgtEl>
                                        <p:attrNameLst>
                                          <p:attrName>style.visibility</p:attrName>
                                        </p:attrNameLst>
                                      </p:cBhvr>
                                      <p:to>
                                        <p:strVal val="visible"/>
                                      </p:to>
                                    </p:set>
                                    <p:animEffect transition="in" filter="strips(downLeft)">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四、常用隔离技术操作法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3625" y="2171700"/>
            <a:ext cx="10064750"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（二）洗手与手的消毒</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洗手 将手涂满肥皂进行强有力的短时揉搓，然后用流动水冲洗的过程，称洗手。</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r>
              <a:rPr lang="zh-CN" altLang="en-US" dirty="0">
                <a:latin typeface="微软雅黑" panose="020B0503020204020204" charset="-122"/>
                <a:ea typeface="微软雅黑" panose="020B0503020204020204" charset="-122"/>
              </a:rPr>
              <a:t>清除手上的污垢和大部分暂居菌，切断通过手传播感染的途径。</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r>
              <a:rPr lang="zh-CN" altLang="en-US" dirty="0">
                <a:latin typeface="微软雅黑" panose="020B0503020204020204" charset="-122"/>
                <a:ea typeface="微软雅黑" panose="020B0503020204020204" charset="-122"/>
              </a:rPr>
              <a:t>医务人员在下列情况应该认真洗手：①进入病房前和离开病房后；②接触清洁物品前、处理污染物品后；③上厕所前后；④无菌操作前后；⑤接触或护理患者前后；⑥接触伤口前后。</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r>
              <a:rPr lang="zh-CN" altLang="en-US" dirty="0">
                <a:latin typeface="微软雅黑" panose="020B0503020204020204" charset="-122"/>
                <a:ea typeface="微软雅黑" panose="020B0503020204020204" charset="-122"/>
              </a:rPr>
              <a:t>（1）操作者准备：衣帽整洁，修剪指甲。（2）用物准备：洗手池设备、肥皂或洗手液、手巾或纸巾或自动干手器。（3）环境准备：操作环境整洁、宽敞。</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四、常用隔离技术操作法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3625" y="1960880"/>
            <a:ext cx="10064750" cy="92202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洗手的操作步骤及要点说明见表 6-8。</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229995" y="3362325"/>
            <a:ext cx="5419725" cy="1743075"/>
          </a:xfrm>
          <a:prstGeom prst="rect">
            <a:avLst/>
          </a:prstGeom>
        </p:spPr>
      </p:pic>
      <p:pic>
        <p:nvPicPr>
          <p:cNvPr id="5" name="图片 4"/>
          <p:cNvPicPr>
            <a:picLocks noChangeAspect="1"/>
          </p:cNvPicPr>
          <p:nvPr/>
        </p:nvPicPr>
        <p:blipFill>
          <a:blip r:embed="rId4"/>
          <a:stretch>
            <a:fillRect/>
          </a:stretch>
        </p:blipFill>
        <p:spPr>
          <a:xfrm>
            <a:off x="7051675" y="3077845"/>
            <a:ext cx="4076700" cy="2428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四、常用隔离技术操作法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3625" y="1929130"/>
            <a:ext cx="1006475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r>
              <a:rPr lang="zh-CN" altLang="en-US" dirty="0">
                <a:latin typeface="微软雅黑" panose="020B0503020204020204" charset="-122"/>
                <a:ea typeface="微软雅黑" panose="020B0503020204020204" charset="-122"/>
              </a:rPr>
              <a:t>（1）手的各部位均洗到并冲净。（2）工作服未沾湿，周围环境未受污染。（3）洗手后，手上未检出病原体。</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r>
              <a:rPr lang="zh-CN" altLang="en-US" dirty="0">
                <a:latin typeface="微软雅黑" panose="020B0503020204020204" charset="-122"/>
                <a:ea typeface="微软雅黑" panose="020B0503020204020204" charset="-122"/>
              </a:rPr>
              <a:t>（1）洗手方法正确，手的每个部位都要彻底清洗，尤其是指尖、指缝、指关节皱褶处。</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卫生手消毒</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r>
              <a:rPr lang="zh-CN" altLang="en-US" dirty="0">
                <a:latin typeface="微软雅黑" panose="020B0503020204020204" charset="-122"/>
                <a:ea typeface="微软雅黑" panose="020B0503020204020204" charset="-122"/>
              </a:rPr>
              <a:t>杀灭致病微生物，预防感染与交叉感染，避免污染无菌物品和清洁物品。</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r>
              <a:rPr lang="zh-CN" altLang="en-US" dirty="0">
                <a:latin typeface="微软雅黑" panose="020B0503020204020204" charset="-122"/>
                <a:ea typeface="微软雅黑" panose="020B0503020204020204" charset="-122"/>
              </a:rPr>
              <a:t>医务人员在下列情况下必须进行手消毒：①实施侵入性操作前；②护理免疫力低下的患者或新生儿前；③接触黏膜、血液、体液和分泌物后；④接触被致病性微生物污染的物品后；⑤护理传染病患者后。</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四、常用隔离技术操作法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3625" y="1929130"/>
            <a:ext cx="10064750" cy="17532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r>
              <a:rPr lang="zh-CN" altLang="en-US" dirty="0">
                <a:latin typeface="微软雅黑" panose="020B0503020204020204" charset="-122"/>
                <a:ea typeface="微软雅黑" panose="020B0503020204020204" charset="-122"/>
              </a:rPr>
              <a:t>（1）操作者准备：衣帽整洁，剪指甲，洗手，戴口罩。（2）用物准备：消毒液、毛巾或纸巾或用自动干手器和速干手消毒剂。（3）环境准备：操作环境整洁、宽敞。</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r>
              <a:rPr lang="zh-CN" altLang="en-US" dirty="0">
                <a:latin typeface="微软雅黑" panose="020B0503020204020204" charset="-122"/>
                <a:ea typeface="微软雅黑" panose="020B0503020204020204" charset="-122"/>
              </a:rPr>
              <a:t>手消毒的操作步骤及要点说明见表 6-9。</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【评价】（1）手消毒方法正确。（2）按洗手的步骤揉搓。（3）手消毒后卫生学检测达标。</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2600325" y="4027805"/>
            <a:ext cx="5534025" cy="121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26752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sz="1400" b="1" dirty="0" smtClean="0">
                <a:latin typeface="微软雅黑" panose="020B0503020204020204" charset="-122"/>
                <a:ea typeface="微软雅黑" panose="020B0503020204020204" charset="-122"/>
                <a:cs typeface="微软雅黑" panose="020B0503020204020204" charset="-122"/>
              </a:rPr>
              <a:t>1. 能说出医院内感染、清洁、消毒、灭菌、无菌技术和隔离的概念。</a:t>
            </a:r>
            <a:endParaRPr sz="1400" b="1" dirty="0" smtClean="0">
              <a:latin typeface="微软雅黑" panose="020B0503020204020204" charset="-122"/>
              <a:ea typeface="微软雅黑" panose="020B0503020204020204" charset="-122"/>
              <a:cs typeface="微软雅黑" panose="020B0503020204020204" charset="-122"/>
            </a:endParaRPr>
          </a:p>
          <a:p>
            <a:pPr algn="just" fontAlgn="auto">
              <a:lnSpc>
                <a:spcPct val="120000"/>
              </a:lnSpc>
              <a:spcBef>
                <a:spcPts val="0"/>
              </a:spcBef>
              <a:spcAft>
                <a:spcPts val="0"/>
              </a:spcAft>
            </a:pPr>
            <a:r>
              <a:rPr sz="1400" b="1" dirty="0" smtClean="0">
                <a:latin typeface="微软雅黑" panose="020B0503020204020204" charset="-122"/>
                <a:ea typeface="微软雅黑" panose="020B0503020204020204" charset="-122"/>
                <a:cs typeface="微软雅黑" panose="020B0503020204020204" charset="-122"/>
              </a:rPr>
              <a:t>2. 能陈述煮沸消毒法、压力蒸汽灭菌法及紫外线灯管消毒法的适用范围及注意事项。</a:t>
            </a:r>
            <a:endParaRPr sz="1400" b="1" dirty="0" smtClean="0">
              <a:latin typeface="微软雅黑" panose="020B0503020204020204" charset="-122"/>
              <a:ea typeface="微软雅黑" panose="020B0503020204020204" charset="-122"/>
              <a:cs typeface="微软雅黑" panose="020B0503020204020204" charset="-122"/>
            </a:endParaRPr>
          </a:p>
          <a:p>
            <a:pPr algn="just" fontAlgn="auto">
              <a:lnSpc>
                <a:spcPct val="120000"/>
              </a:lnSpc>
              <a:spcBef>
                <a:spcPts val="0"/>
              </a:spcBef>
              <a:spcAft>
                <a:spcPts val="0"/>
              </a:spcAft>
            </a:pPr>
            <a:r>
              <a:rPr sz="1400" b="1" dirty="0" smtClean="0">
                <a:latin typeface="微软雅黑" panose="020B0503020204020204" charset="-122"/>
                <a:ea typeface="微软雅黑" panose="020B0503020204020204" charset="-122"/>
                <a:cs typeface="微软雅黑" panose="020B0503020204020204" charset="-122"/>
              </a:rPr>
              <a:t>3. 能说出化学消毒剂的使用原则；常用化学消毒剂的作用机理、消毒效力、用法及注意事项。</a:t>
            </a:r>
            <a:endParaRPr sz="1400" b="1" dirty="0" smtClean="0">
              <a:latin typeface="微软雅黑" panose="020B0503020204020204" charset="-122"/>
              <a:ea typeface="微软雅黑" panose="020B0503020204020204" charset="-122"/>
              <a:cs typeface="微软雅黑" panose="020B0503020204020204" charset="-122"/>
            </a:endParaRPr>
          </a:p>
          <a:p>
            <a:pPr algn="just" fontAlgn="auto">
              <a:lnSpc>
                <a:spcPct val="120000"/>
              </a:lnSpc>
              <a:spcBef>
                <a:spcPts val="0"/>
              </a:spcBef>
              <a:spcAft>
                <a:spcPts val="0"/>
              </a:spcAft>
            </a:pPr>
            <a:r>
              <a:rPr sz="1400" b="1" dirty="0" smtClean="0">
                <a:latin typeface="微软雅黑" panose="020B0503020204020204" charset="-122"/>
                <a:ea typeface="微软雅黑" panose="020B0503020204020204" charset="-122"/>
                <a:cs typeface="微软雅黑" panose="020B0503020204020204" charset="-122"/>
              </a:rPr>
              <a:t>4. 能说出隔离病区的管理、隔离种类及措施。</a:t>
            </a:r>
            <a:endParaRPr sz="1400" b="1" dirty="0" smtClean="0">
              <a:latin typeface="微软雅黑" panose="020B0503020204020204" charset="-122"/>
              <a:ea typeface="微软雅黑" panose="020B0503020204020204" charset="-122"/>
              <a:cs typeface="微软雅黑" panose="020B0503020204020204" charset="-122"/>
            </a:endParaRPr>
          </a:p>
        </p:txBody>
      </p:sp>
      <p:sp>
        <p:nvSpPr>
          <p:cNvPr id="5" name="文本框 22"/>
          <p:cNvSpPr txBox="1"/>
          <p:nvPr/>
        </p:nvSpPr>
        <p:spPr>
          <a:xfrm flipH="1">
            <a:off x="4954270" y="4088765"/>
            <a:ext cx="2655570" cy="16414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400" b="1" dirty="0" smtClean="0">
                <a:latin typeface="微软雅黑" panose="020B0503020204020204" charset="-122"/>
                <a:ea typeface="微软雅黑" panose="020B0503020204020204" charset="-122"/>
                <a:cs typeface="微软雅黑" panose="020B0503020204020204" charset="-122"/>
              </a:rPr>
              <a:t>1. 遵循无菌技术操作原则熟练完成六项基本操作技术。</a:t>
            </a:r>
            <a:endParaRPr lang="zh-CN" altLang="en-US" sz="1400" b="1" dirty="0" smtClean="0">
              <a:latin typeface="微软雅黑" panose="020B0503020204020204" charset="-122"/>
              <a:ea typeface="微软雅黑" panose="020B0503020204020204" charset="-122"/>
              <a:cs typeface="微软雅黑" panose="020B0503020204020204" charset="-122"/>
            </a:endParaRPr>
          </a:p>
          <a:p>
            <a:pPr algn="just" fontAlgn="auto">
              <a:lnSpc>
                <a:spcPct val="120000"/>
              </a:lnSpc>
              <a:spcBef>
                <a:spcPts val="0"/>
              </a:spcBef>
              <a:spcAft>
                <a:spcPts val="0"/>
              </a:spcAft>
            </a:pPr>
            <a:r>
              <a:rPr lang="zh-CN" altLang="en-US" sz="1400" b="1" dirty="0" smtClean="0">
                <a:latin typeface="微软雅黑" panose="020B0503020204020204" charset="-122"/>
                <a:ea typeface="微软雅黑" panose="020B0503020204020204" charset="-122"/>
                <a:cs typeface="微软雅黑" panose="020B0503020204020204" charset="-122"/>
              </a:rPr>
              <a:t>2. 根据隔离原则和情境要求，能正确选择隔离技术并实施。</a:t>
            </a:r>
            <a:endParaRPr lang="zh-CN" altLang="en-US" sz="1400" b="1" dirty="0" smtClean="0">
              <a:latin typeface="微软雅黑" panose="020B0503020204020204" charset="-122"/>
              <a:ea typeface="微软雅黑" panose="020B0503020204020204" charset="-122"/>
              <a:cs typeface="微软雅黑" panose="020B0503020204020204" charset="-122"/>
            </a:endParaRPr>
          </a:p>
          <a:p>
            <a:pPr algn="just" fontAlgn="auto">
              <a:lnSpc>
                <a:spcPct val="120000"/>
              </a:lnSpc>
              <a:spcBef>
                <a:spcPts val="0"/>
              </a:spcBef>
              <a:spcAft>
                <a:spcPts val="0"/>
              </a:spcAft>
            </a:pPr>
            <a:r>
              <a:rPr lang="zh-CN" altLang="en-US" sz="1400" b="1" dirty="0" smtClean="0">
                <a:latin typeface="微软雅黑" panose="020B0503020204020204" charset="-122"/>
                <a:ea typeface="微软雅黑" panose="020B0503020204020204" charset="-122"/>
                <a:cs typeface="微软雅黑" panose="020B0503020204020204" charset="-122"/>
              </a:rPr>
              <a:t>3. 根据不同物品的特性，选择合适的消毒或灭菌方法。</a:t>
            </a:r>
            <a:endParaRPr lang="zh-CN" altLang="en-US" sz="1400" b="1" dirty="0" smtClean="0">
              <a:latin typeface="微软雅黑" panose="020B0503020204020204" charset="-122"/>
              <a:ea typeface="微软雅黑" panose="020B0503020204020204" charset="-122"/>
              <a:cs typeface="微软雅黑" panose="020B0503020204020204" charset="-122"/>
            </a:endParaRPr>
          </a:p>
        </p:txBody>
      </p:sp>
      <p:sp>
        <p:nvSpPr>
          <p:cNvPr id="6" name="文本框 22"/>
          <p:cNvSpPr txBox="1"/>
          <p:nvPr/>
        </p:nvSpPr>
        <p:spPr>
          <a:xfrm flipH="1">
            <a:off x="8314690" y="4088765"/>
            <a:ext cx="2618105" cy="60769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400" b="1" dirty="0" smtClean="0">
                <a:latin typeface="微软雅黑" panose="020B0503020204020204" charset="-122"/>
                <a:ea typeface="微软雅黑" panose="020B0503020204020204" charset="-122"/>
              </a:rPr>
              <a:t>树立无菌观念并在日后的学习工作中进一步强化、加深。</a:t>
            </a:r>
            <a:endParaRPr lang="zh-CN" altLang="en-US" sz="1400" b="1" dirty="0" smtClean="0">
              <a:latin typeface="微软雅黑" panose="020B0503020204020204" charset="-122"/>
              <a:ea typeface="微软雅黑" panose="020B0503020204020204" charset="-122"/>
            </a:endParaRPr>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四、常用隔离技术操作法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3625" y="1929130"/>
            <a:ext cx="10064750" cy="13379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（三）避污纸的使用</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避污纸为清洁纸片，使用避污纸拿取物品或进行简单操作可保持双手或用物不被污染，以省略消毒程序。取用避污纸时应从上面抓取而不能掀页撕取（图 6-14）。</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rcRect t="5245"/>
          <a:stretch>
            <a:fillRect/>
          </a:stretch>
        </p:blipFill>
        <p:spPr>
          <a:xfrm>
            <a:off x="3877310" y="3727450"/>
            <a:ext cx="3381375" cy="1904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135"/>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四、常用隔离技术操作法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26160" y="2136775"/>
            <a:ext cx="704532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（四）穿脱隔离衣</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r>
              <a:rPr lang="zh-CN" altLang="en-US" dirty="0">
                <a:latin typeface="微软雅黑" panose="020B0503020204020204" charset="-122"/>
                <a:ea typeface="微软雅黑" panose="020B0503020204020204" charset="-122"/>
              </a:rPr>
              <a:t>保护工作人员和患者免受病原体的侵袭、防止病原体传播，避免交叉感染</a:t>
            </a:r>
            <a:r>
              <a:rPr lang="zh-CN" altLang="en-US" dirty="0">
                <a:latin typeface="微软雅黑" panose="020B0503020204020204" charset="-122"/>
                <a:ea typeface="微软雅黑" panose="020B0503020204020204" charset="-122"/>
              </a:rPr>
              <a:t>。</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r>
              <a:rPr lang="zh-CN" altLang="en-US" dirty="0">
                <a:latin typeface="微软雅黑" panose="020B0503020204020204" charset="-122"/>
                <a:ea typeface="微软雅黑" panose="020B0503020204020204" charset="-122"/>
              </a:rPr>
              <a:t>下列情况需使用隔离衣：①护理患者时有可能被传染性分泌物、排泄物和渗出物污染时；②护理传染性强的传染病患者时；③护理免疫力低下的患者时。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r>
              <a:rPr lang="zh-CN" altLang="en-US" dirty="0">
                <a:latin typeface="微软雅黑" panose="020B0503020204020204" charset="-122"/>
                <a:ea typeface="微软雅黑" panose="020B0503020204020204" charset="-122"/>
              </a:rPr>
              <a:t>1. 操作者准备　衣帽整洁，修剪指甲。2. 用物准备　隔离衣、挂衣架、手消毒用物。3. 环境准备　操作环境整洁、宽敞。</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9175750" y="2663825"/>
            <a:ext cx="1431290" cy="2693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135"/>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四、常用隔离技术操作法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71855" y="1878330"/>
            <a:ext cx="10447655" cy="5067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r>
              <a:rPr lang="zh-CN" altLang="en-US" dirty="0">
                <a:latin typeface="微软雅黑" panose="020B0503020204020204" charset="-122"/>
                <a:ea typeface="微软雅黑" panose="020B0503020204020204" charset="-122"/>
              </a:rPr>
              <a:t>穿脱隔离衣的操作步骤及要点说明见表 6-10。</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1300480" y="2385060"/>
            <a:ext cx="4318635" cy="3559175"/>
          </a:xfrm>
          <a:prstGeom prst="rect">
            <a:avLst/>
          </a:prstGeom>
        </p:spPr>
      </p:pic>
      <p:pic>
        <p:nvPicPr>
          <p:cNvPr id="6" name="图片 5"/>
          <p:cNvPicPr>
            <a:picLocks noChangeAspect="1"/>
          </p:cNvPicPr>
          <p:nvPr/>
        </p:nvPicPr>
        <p:blipFill>
          <a:blip r:embed="rId4"/>
          <a:stretch>
            <a:fillRect/>
          </a:stretch>
        </p:blipFill>
        <p:spPr>
          <a:xfrm>
            <a:off x="5810885" y="2429510"/>
            <a:ext cx="4752340" cy="3469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135"/>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四、常用隔离技术操作法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35685" y="1928495"/>
            <a:ext cx="704532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（1）穿隔离衣前护士着装符合要求。</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（2）隔离衣完全遮盖工作服，穿脱隔离衣时，隔离观念强。</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（3）手消毒方法正确。</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隔离衣应长短合适能完全遮盖工作服，如有破洞应补好后再穿。（2）穿好隔离衣后，只能在规定的区域活动，不得进入清洁区。（3）手消毒时不得沾湿隔离衣，隔离衣也不可触及其他物品。（4）隔离衣应每日更换，如有潮湿或被污染，应立即更换。</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9185275" y="2586990"/>
            <a:ext cx="1431290" cy="2693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1414" y="172148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医院内感染</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一、医院内感染的概念</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085205" y="2628900"/>
            <a:ext cx="4937125" cy="17532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医院内感染又称医院获得性感染、医院感染，是指任何人员在医院活动期间遭受病原体侵袭而引起的诊断明确的感染或疾病，主要是指住院患者在医院内获得的感染。</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1455420" y="2171065"/>
            <a:ext cx="3767455" cy="334772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7" name="文本框 5"/>
          <p:cNvSpPr txBox="1"/>
          <p:nvPr>
            <p:custDataLst>
              <p:tags r:id="rId1"/>
            </p:custDataLst>
          </p:nvPr>
        </p:nvSpPr>
        <p:spPr>
          <a:xfrm>
            <a:off x="2245043" y="2047558"/>
            <a:ext cx="5059362" cy="1523365"/>
          </a:xfrm>
          <a:prstGeom prst="rect">
            <a:avLst/>
          </a:prstGeom>
          <a:noFill/>
          <a:ln w="9525">
            <a:noFill/>
          </a:ln>
        </p:spPr>
        <p:txBody>
          <a:bodyPr wrap="square" lIns="90000" tIns="0" rIns="90000" bIns="46800" anchor="t" anchorCtr="0">
            <a:spAutoFit/>
          </a:bodyPr>
          <a:p>
            <a:pPr>
              <a:lnSpc>
                <a:spcPct val="150000"/>
              </a:lnSpc>
            </a:pPr>
            <a:r>
              <a:rPr lang="zh-CN" altLang="en-US" sz="1600">
                <a:solidFill>
                  <a:srgbClr val="7E7E7E"/>
                </a:solidFill>
                <a:latin typeface="微软雅黑" panose="020B0503020204020204" charset="-122"/>
                <a:ea typeface="微软雅黑" panose="020B0503020204020204" charset="-122"/>
                <a:sym typeface="微软雅黑" panose="020B0503020204020204" charset="-122"/>
              </a:rPr>
              <a:t>1. 内源性感染（自身感染）　是指患者自身携带的病原体引起的感染。病原体来自患者体内或体表的正常菌群，通常对人体无害，但在一定条件下，可以成为条件致病菌引发感染。</a:t>
            </a:r>
            <a:endParaRPr lang="zh-CN" altLang="en-US" sz="1600">
              <a:solidFill>
                <a:srgbClr val="7E7E7E"/>
              </a:solidFill>
              <a:latin typeface="微软雅黑" panose="020B0503020204020204" charset="-122"/>
              <a:ea typeface="微软雅黑" panose="020B0503020204020204" charset="-122"/>
              <a:sym typeface="微软雅黑" panose="020B0503020204020204" charset="-122"/>
            </a:endParaRPr>
          </a:p>
        </p:txBody>
      </p:sp>
      <p:grpSp>
        <p:nvGrpSpPr>
          <p:cNvPr id="2" name="组合 1"/>
          <p:cNvGrpSpPr/>
          <p:nvPr>
            <p:custDataLst>
              <p:tags r:id="rId2"/>
            </p:custDataLst>
          </p:nvPr>
        </p:nvGrpSpPr>
        <p:grpSpPr>
          <a:xfrm>
            <a:off x="1054735" y="1931669"/>
            <a:ext cx="925830" cy="949960"/>
            <a:chOff x="1661" y="3042"/>
            <a:chExt cx="1458" cy="1496"/>
          </a:xfrm>
          <a:solidFill>
            <a:srgbClr val="6E58A4"/>
          </a:solidFill>
        </p:grpSpPr>
        <p:sp>
          <p:nvSpPr>
            <p:cNvPr id="44" name="椭圆 43"/>
            <p:cNvSpPr/>
            <p:nvPr/>
          </p:nvSpPr>
          <p:spPr>
            <a:xfrm>
              <a:off x="1661" y="3042"/>
              <a:ext cx="1459" cy="1459"/>
            </a:xfrm>
            <a:prstGeom prst="ellipse">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fontAlgn="base"/>
              <a:endParaRPr lang="zh-CN" altLang="en-US" strike="noStrike" noProof="1"/>
            </a:p>
          </p:txBody>
        </p:sp>
        <p:sp>
          <p:nvSpPr>
            <p:cNvPr id="6" name="泪滴形 5"/>
            <p:cNvSpPr/>
            <p:nvPr/>
          </p:nvSpPr>
          <p:spPr>
            <a:xfrm rot="8100000">
              <a:off x="1840" y="3450"/>
              <a:ext cx="1088" cy="1088"/>
            </a:xfrm>
            <a:prstGeom prst="teardrop">
              <a:avLst>
                <a:gd name="adj" fmla="val 200000"/>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fontAlgn="base"/>
              <a:endParaRPr lang="zh-CN" altLang="en-US" strike="noStrike" noProof="1"/>
            </a:p>
          </p:txBody>
        </p:sp>
      </p:grpSp>
      <p:pic>
        <p:nvPicPr>
          <p:cNvPr id="118789" name="图形 18"/>
          <p:cNvPicPr>
            <a:picLocks noChangeAspect="1"/>
          </p:cNvPicPr>
          <p:nvPr>
            <p:custDataLst>
              <p:tags r:id="rId3"/>
            </p:custDataLst>
          </p:nvPr>
        </p:nvPicPr>
        <p:blipFill>
          <a:blip r:embed="rId4"/>
          <a:stretch>
            <a:fillRect/>
          </a:stretch>
        </p:blipFill>
        <p:spPr>
          <a:xfrm>
            <a:off x="1230313" y="2119313"/>
            <a:ext cx="574675" cy="574675"/>
          </a:xfrm>
          <a:prstGeom prst="rect">
            <a:avLst/>
          </a:prstGeom>
          <a:noFill/>
          <a:ln w="9525">
            <a:noFill/>
          </a:ln>
        </p:spPr>
      </p:pic>
      <p:sp>
        <p:nvSpPr>
          <p:cNvPr id="118791" name="文本框 5"/>
          <p:cNvSpPr txBox="1"/>
          <p:nvPr>
            <p:custDataLst>
              <p:tags r:id="rId5"/>
            </p:custDataLst>
          </p:nvPr>
        </p:nvSpPr>
        <p:spPr>
          <a:xfrm>
            <a:off x="2245360" y="4337050"/>
            <a:ext cx="5056188" cy="1153795"/>
          </a:xfrm>
          <a:prstGeom prst="rect">
            <a:avLst/>
          </a:prstGeom>
          <a:noFill/>
          <a:ln w="9525">
            <a:noFill/>
          </a:ln>
        </p:spPr>
        <p:txBody>
          <a:bodyPr wrap="square" lIns="90000" tIns="0" rIns="90000" bIns="46800" anchor="t" anchorCtr="0">
            <a:spAutoFit/>
          </a:bodyPr>
          <a:p>
            <a:pPr>
              <a:lnSpc>
                <a:spcPct val="150000"/>
              </a:lnSpc>
            </a:pPr>
            <a:r>
              <a:rPr lang="zh-CN" altLang="en-US" sz="1600">
                <a:solidFill>
                  <a:srgbClr val="7E7E7E"/>
                </a:solidFill>
                <a:latin typeface="微软雅黑" panose="020B0503020204020204" charset="-122"/>
                <a:ea typeface="微软雅黑" panose="020B0503020204020204" charset="-122"/>
                <a:sym typeface="微软雅黑" panose="020B0503020204020204" charset="-122"/>
              </a:rPr>
              <a:t>2. 外源性感染（交叉感染）　是指患者在医院内遭受非自身存在的各种病原体侵袭而发生的感染。病原体来自患者体外，通过一定的传播途径导致机体感染。</a:t>
            </a:r>
            <a:endParaRPr lang="zh-CN" altLang="en-US" sz="1600">
              <a:solidFill>
                <a:srgbClr val="7E7E7E"/>
              </a:solidFill>
              <a:latin typeface="微软雅黑" panose="020B0503020204020204" charset="-122"/>
              <a:ea typeface="微软雅黑" panose="020B0503020204020204" charset="-122"/>
              <a:sym typeface="微软雅黑" panose="020B0503020204020204" charset="-122"/>
            </a:endParaRPr>
          </a:p>
        </p:txBody>
      </p:sp>
      <p:grpSp>
        <p:nvGrpSpPr>
          <p:cNvPr id="24" name="组合 23"/>
          <p:cNvGrpSpPr/>
          <p:nvPr>
            <p:custDataLst>
              <p:tags r:id="rId6"/>
            </p:custDataLst>
          </p:nvPr>
        </p:nvGrpSpPr>
        <p:grpSpPr>
          <a:xfrm>
            <a:off x="1055685" y="4089590"/>
            <a:ext cx="925833" cy="949960"/>
            <a:chOff x="1661" y="3042"/>
            <a:chExt cx="1458" cy="1496"/>
          </a:xfrm>
          <a:solidFill>
            <a:srgbClr val="5667C1"/>
          </a:solidFill>
        </p:grpSpPr>
        <p:sp>
          <p:nvSpPr>
            <p:cNvPr id="25" name="椭圆 24"/>
            <p:cNvSpPr/>
            <p:nvPr/>
          </p:nvSpPr>
          <p:spPr>
            <a:xfrm>
              <a:off x="1661" y="3042"/>
              <a:ext cx="1459" cy="1459"/>
            </a:xfrm>
            <a:prstGeom prst="ellipse">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fontAlgn="base"/>
              <a:endParaRPr lang="zh-CN" altLang="en-US" strike="noStrike" noProof="1"/>
            </a:p>
          </p:txBody>
        </p:sp>
        <p:sp>
          <p:nvSpPr>
            <p:cNvPr id="26" name="泪滴形 25"/>
            <p:cNvSpPr/>
            <p:nvPr/>
          </p:nvSpPr>
          <p:spPr>
            <a:xfrm rot="8100000">
              <a:off x="1840" y="3450"/>
              <a:ext cx="1088" cy="1088"/>
            </a:xfrm>
            <a:prstGeom prst="teardrop">
              <a:avLst>
                <a:gd name="adj" fmla="val 200000"/>
              </a:avLst>
            </a:prstGeom>
            <a:grpFill/>
            <a:ln>
              <a:noFill/>
            </a:ln>
          </p:spPr>
          <p:style>
            <a:lnRef idx="2">
              <a:srgbClr val="283149">
                <a:shade val="50000"/>
              </a:srgbClr>
            </a:lnRef>
            <a:fillRef idx="1">
              <a:srgbClr val="283149"/>
            </a:fillRef>
            <a:effectRef idx="0">
              <a:srgbClr val="283149"/>
            </a:effectRef>
            <a:fontRef idx="minor">
              <a:srgbClr val="FCFCFC"/>
            </a:fontRef>
          </p:style>
          <p:txBody>
            <a:bodyPr rtlCol="0" anchor="ctr"/>
            <a:lstStyle/>
            <a:p>
              <a:pPr algn="ctr" fontAlgn="base"/>
              <a:endParaRPr lang="zh-CN" altLang="en-US" strike="noStrike" noProof="1"/>
            </a:p>
          </p:txBody>
        </p:sp>
      </p:grpSp>
      <p:pic>
        <p:nvPicPr>
          <p:cNvPr id="118793" name="图形 26"/>
          <p:cNvPicPr>
            <a:picLocks noChangeAspect="1"/>
          </p:cNvPicPr>
          <p:nvPr>
            <p:custDataLst>
              <p:tags r:id="rId7"/>
            </p:custDataLst>
          </p:nvPr>
        </p:nvPicPr>
        <p:blipFill>
          <a:blip r:embed="rId4"/>
          <a:stretch>
            <a:fillRect/>
          </a:stretch>
        </p:blipFill>
        <p:spPr>
          <a:xfrm>
            <a:off x="1230313" y="4276725"/>
            <a:ext cx="576262" cy="576263"/>
          </a:xfrm>
          <a:prstGeom prst="rect">
            <a:avLst/>
          </a:prstGeom>
          <a:noFill/>
          <a:ln w="9525">
            <a:noFill/>
          </a:ln>
        </p:spPr>
      </p:pic>
      <p:sp>
        <p:nvSpPr>
          <p:cNvPr id="23" name="Title 6"/>
          <p:cNvSpPr txBox="1"/>
          <p:nvPr>
            <p:custDataLst>
              <p:tags r:id="rId8"/>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二、医院内感染的分类</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9"/>
          <a:stretch>
            <a:fillRect/>
          </a:stretch>
        </p:blipFill>
        <p:spPr>
          <a:xfrm>
            <a:off x="8058785" y="2047875"/>
            <a:ext cx="3655060" cy="3603625"/>
          </a:xfrm>
          <a:prstGeom prst="rect">
            <a:avLst/>
          </a:prstGeom>
        </p:spPr>
      </p:pic>
    </p:spTree>
    <p:custDataLst>
      <p:tags r:id="rId10"/>
    </p:custData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Title 6"/>
          <p:cNvSpPr txBox="1"/>
          <p:nvPr>
            <p:custDataLst>
              <p:tags r:id="rId1"/>
            </p:custDataLst>
          </p:nvPr>
        </p:nvSpPr>
        <p:spPr>
          <a:xfrm>
            <a:off x="899160" y="1127760"/>
            <a:ext cx="10111740" cy="90297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1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医院内感染的发生必须具备三个基本条件：感染源、传播途径、易感宿主。当三者同时存在并发生联系时，就构成感染链，引起医院内感染。</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custDataLst>
              <p:tags r:id="rId2"/>
            </p:custDataLst>
          </p:nvPr>
        </p:nvSpPr>
        <p:spPr bwMode="gray">
          <a:xfrm>
            <a:off x="831850" y="2316163"/>
            <a:ext cx="3306763" cy="838200"/>
          </a:xfrm>
          <a:prstGeom prst="rect">
            <a:avLst/>
          </a:prstGeom>
          <a:solidFill>
            <a:srgbClr val="4276AA">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6" name="矩形 5"/>
          <p:cNvSpPr/>
          <p:nvPr>
            <p:custDataLst>
              <p:tags r:id="rId3"/>
            </p:custDataLst>
          </p:nvPr>
        </p:nvSpPr>
        <p:spPr bwMode="gray">
          <a:xfrm>
            <a:off x="831850" y="3230563"/>
            <a:ext cx="3306763" cy="2057400"/>
          </a:xfrm>
          <a:prstGeom prst="rect">
            <a:avLst/>
          </a:prstGeom>
          <a:noFill/>
          <a:ln w="9525">
            <a:solidFill>
              <a:srgbClr val="4276AA"/>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831850" y="2444750"/>
            <a:ext cx="3306763" cy="582613"/>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300" noProof="1">
                <a:solidFill>
                  <a:srgbClr val="FFFFFF"/>
                </a:solidFill>
                <a:latin typeface="微软雅黑" panose="020B0503020204020204" charset="-122"/>
                <a:ea typeface="微软雅黑" panose="020B0503020204020204" charset="-122"/>
                <a:cs typeface="+mn-cs"/>
              </a:rPr>
              <a:t>1. 感染源　</a:t>
            </a:r>
            <a:endParaRPr sz="1600" spc="300" noProof="1">
              <a:solidFill>
                <a:srgbClr val="FFFFFF"/>
              </a:solidFill>
              <a:latin typeface="微软雅黑" panose="020B0503020204020204" charset="-122"/>
              <a:ea typeface="微软雅黑" panose="020B0503020204020204" charset="-122"/>
              <a:cs typeface="+mn-cs"/>
            </a:endParaRPr>
          </a:p>
        </p:txBody>
      </p:sp>
      <p:sp>
        <p:nvSpPr>
          <p:cNvPr id="19" name="文本框 18"/>
          <p:cNvSpPr txBox="1"/>
          <p:nvPr>
            <p:custDataLst>
              <p:tags r:id="rId5"/>
            </p:custDataLst>
          </p:nvPr>
        </p:nvSpPr>
        <p:spPr>
          <a:xfrm>
            <a:off x="995680" y="3246755"/>
            <a:ext cx="3143885" cy="2057400"/>
          </a:xfrm>
          <a:prstGeom prst="rect">
            <a:avLst/>
          </a:prstGeom>
          <a:noFill/>
        </p:spPr>
        <p:txBody>
          <a:bodyPr wrap="square" lIns="90000" tIns="46800" rIns="90000" bIns="46800" rtlCol="0" anchor="ctr" anchorCtr="0">
            <a:normAutofit/>
          </a:bodyPr>
          <a:p>
            <a:pPr marL="285750" indent="-285750" algn="just" fontAlgn="ctr">
              <a:lnSpc>
                <a:spcPct val="140000"/>
              </a:lnSpc>
              <a:spcBef>
                <a:spcPts val="100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　感染源是指病原体自然生存、繁殖并排出的宿主或场所。</a:t>
            </a:r>
            <a:endPar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8" name="矩形 7"/>
          <p:cNvSpPr/>
          <p:nvPr>
            <p:custDataLst>
              <p:tags r:id="rId6"/>
            </p:custDataLst>
          </p:nvPr>
        </p:nvSpPr>
        <p:spPr bwMode="gray">
          <a:xfrm>
            <a:off x="4408488" y="2316163"/>
            <a:ext cx="3306763" cy="838200"/>
          </a:xfrm>
          <a:prstGeom prst="rect">
            <a:avLst/>
          </a:prstGeom>
          <a:solidFill>
            <a:srgbClr val="178AA1">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9" name="矩形 8"/>
          <p:cNvSpPr/>
          <p:nvPr>
            <p:custDataLst>
              <p:tags r:id="rId7"/>
            </p:custDataLst>
          </p:nvPr>
        </p:nvSpPr>
        <p:spPr bwMode="gray">
          <a:xfrm>
            <a:off x="4408488" y="3230563"/>
            <a:ext cx="3306763" cy="2057400"/>
          </a:xfrm>
          <a:prstGeom prst="rect">
            <a:avLst/>
          </a:prstGeom>
          <a:noFill/>
          <a:ln w="9525">
            <a:solidFill>
              <a:srgbClr val="178AA1"/>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4408488" y="2443163"/>
            <a:ext cx="3308350"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100" noProof="1">
                <a:solidFill>
                  <a:srgbClr val="FFFFFF"/>
                </a:solidFill>
                <a:latin typeface="微软雅黑" panose="020B0503020204020204" charset="-122"/>
                <a:ea typeface="微软雅黑" panose="020B0503020204020204" charset="-122"/>
                <a:cs typeface="+mn-cs"/>
              </a:rPr>
              <a:t>2. 传播途径</a:t>
            </a:r>
            <a:endParaRPr sz="1600" spc="100" noProof="1">
              <a:solidFill>
                <a:srgbClr val="FFFFFF"/>
              </a:solidFill>
              <a:latin typeface="微软雅黑" panose="020B0503020204020204" charset="-122"/>
              <a:ea typeface="微软雅黑" panose="020B0503020204020204" charset="-122"/>
              <a:cs typeface="+mn-cs"/>
            </a:endParaRPr>
          </a:p>
        </p:txBody>
      </p:sp>
      <p:sp>
        <p:nvSpPr>
          <p:cNvPr id="14" name="文本框 13"/>
          <p:cNvSpPr txBox="1"/>
          <p:nvPr>
            <p:custDataLst>
              <p:tags r:id="rId9"/>
            </p:custDataLst>
          </p:nvPr>
        </p:nvSpPr>
        <p:spPr>
          <a:xfrm>
            <a:off x="4562475" y="3246438"/>
            <a:ext cx="300513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传播途径是指病原体离开感染源到达新宿主的途径和方式，主要有五种途径：（1）接触传播（2）空气传播（3）消化道传播（4）注射、输液、输血传播（5）生物媒介传播。</a:t>
            </a:r>
            <a:endPar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15" name="矩形 14"/>
          <p:cNvSpPr/>
          <p:nvPr>
            <p:custDataLst>
              <p:tags r:id="rId10"/>
            </p:custDataLst>
          </p:nvPr>
        </p:nvSpPr>
        <p:spPr bwMode="gray">
          <a:xfrm>
            <a:off x="7985125" y="2316163"/>
            <a:ext cx="3306763" cy="838200"/>
          </a:xfrm>
          <a:prstGeom prst="rect">
            <a:avLst/>
          </a:prstGeom>
          <a:solidFill>
            <a:srgbClr val="40A693">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16" name="矩形 15"/>
          <p:cNvSpPr/>
          <p:nvPr>
            <p:custDataLst>
              <p:tags r:id="rId11"/>
            </p:custDataLst>
          </p:nvPr>
        </p:nvSpPr>
        <p:spPr bwMode="gray">
          <a:xfrm>
            <a:off x="7985125" y="3230563"/>
            <a:ext cx="3306763" cy="2057400"/>
          </a:xfrm>
          <a:prstGeom prst="rect">
            <a:avLst/>
          </a:prstGeom>
          <a:noFill/>
          <a:ln w="9525">
            <a:solidFill>
              <a:srgbClr val="40A693"/>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7" name="文本框 16"/>
          <p:cNvSpPr txBox="1"/>
          <p:nvPr>
            <p:custDataLst>
              <p:tags r:id="rId12"/>
            </p:custDataLst>
          </p:nvPr>
        </p:nvSpPr>
        <p:spPr>
          <a:xfrm>
            <a:off x="7985125" y="2443163"/>
            <a:ext cx="3306763"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100" noProof="1">
                <a:solidFill>
                  <a:srgbClr val="FFFFFF"/>
                </a:solidFill>
                <a:latin typeface="微软雅黑" panose="020B0503020204020204" charset="-122"/>
                <a:ea typeface="微软雅黑" panose="020B0503020204020204" charset="-122"/>
                <a:cs typeface="+mn-cs"/>
              </a:rPr>
              <a:t>3. 易感宿主　</a:t>
            </a:r>
            <a:endParaRPr sz="1600" spc="100" noProof="1">
              <a:solidFill>
                <a:srgbClr val="FFFFFF"/>
              </a:solidFill>
              <a:latin typeface="微软雅黑" panose="020B0503020204020204" charset="-122"/>
              <a:ea typeface="微软雅黑" panose="020B0503020204020204" charset="-122"/>
              <a:cs typeface="+mn-cs"/>
            </a:endParaRPr>
          </a:p>
        </p:txBody>
      </p:sp>
      <p:sp>
        <p:nvSpPr>
          <p:cNvPr id="18" name="文本框 17"/>
          <p:cNvSpPr txBox="1"/>
          <p:nvPr>
            <p:custDataLst>
              <p:tags r:id="rId13"/>
            </p:custDataLst>
          </p:nvPr>
        </p:nvSpPr>
        <p:spPr>
          <a:xfrm>
            <a:off x="8156575" y="3246438"/>
            <a:ext cx="2998788" cy="2057400"/>
          </a:xfrm>
          <a:prstGeom prst="rect">
            <a:avLst/>
          </a:prstGeom>
          <a:noFill/>
        </p:spPr>
        <p:txBody>
          <a:bodyPr wrap="square" lIns="90000" tIns="46800" rIns="90000" bIns="46800" rtlCol="0" anchor="ctr" anchorCtr="0">
            <a:normAutofit lnSpcReduction="10000"/>
          </a:bodyPr>
          <a:p>
            <a:pPr marL="285750" indent="-285750" algn="just">
              <a:lnSpc>
                <a:spcPct val="140000"/>
              </a:lnSpc>
              <a:spcBef>
                <a:spcPts val="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rPr>
              <a:t>易感宿主是指对感染性疾病缺乏免疫力而易感染的人，作为一个总体称为易感人群。医院是易感人群相对集中的地方，易发生医院内感染的散发和流行。</a:t>
            </a:r>
            <a:endPar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endParaRPr>
          </a:p>
        </p:txBody>
      </p:sp>
      <p:sp>
        <p:nvSpPr>
          <p:cNvPr id="23" name="Title 6"/>
          <p:cNvSpPr txBox="1"/>
          <p:nvPr>
            <p:custDataLst>
              <p:tags r:id="rId14"/>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三、医院内感染的形成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000"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8"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IMELINE_IDINGROUP" val="6"/>
  <p:tag name="KSO_WM_UNIT_TIMELINE_EMPHASIS_ID" val="3"/>
  <p:tag name="KSO_WM_UNIT_ADJUSTLAYOUT_ID" val="23"/>
  <p:tag name="KSO_WM_UNIT_VALUE" val="21"/>
  <p:tag name="KSO_WM_UNIT_HIGHLIGHT" val="0"/>
  <p:tag name="KSO_WM_UNIT_COMPATIBLE" val="0"/>
  <p:tag name="KSO_WM_DIAGRAM_GROUP_CODE" val="m1-1"/>
  <p:tag name="KSO_WM_UNIT_TYPE" val="m_h_f"/>
  <p:tag name="KSO_WM_UNIT_INDEX" val="1_2_1"/>
  <p:tag name="KSO_WM_UNIT_ID" val="diagram20191587_5*m_h_f*1_2_1"/>
  <p:tag name="KSO_WM_TEMPLATE_CATEGORY" val="diagram"/>
  <p:tag name="KSO_WM_TEMPLATE_INDEX" val="20191587"/>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100.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02.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08.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11.xml><?xml version="1.0" encoding="utf-8"?>
<p:tagLst xmlns:p="http://schemas.openxmlformats.org/presentationml/2006/main">
  <p:tag name="KSO_WM_UNIT_ADJUSTLAYOUT_ID" val="24"/>
  <p:tag name="KSO_WM_UNIT_HIGHLIGHT" val="0"/>
  <p:tag name="KSO_WM_UNIT_COMPATIBLE" val="0"/>
  <p:tag name="KSO_WM_DIAGRAM_GROUP_CODE" val="m1-4"/>
  <p:tag name="KSO_WM_UNIT_TYPE" val="i"/>
  <p:tag name="KSO_WM_UNIT_INDEX" val="2"/>
  <p:tag name="KSO_WM_UNIT_ID" val="diagram20191587_5*i*2"/>
  <p:tag name="KSO_WM_TEMPLATE_CATEGORY" val="diagram"/>
  <p:tag name="KSO_WM_TEMPLATE_INDEX" val="20191587"/>
  <p:tag name="KSO_WM_UNIT_LAYERLEVEL" val="1"/>
  <p:tag name="KSO_WM_TAG_VERSION" val="1.0"/>
  <p:tag name="KSO_WM_BEAUTIFY_FLAG" val="#wm#"/>
  <p:tag name="KSO_WM_UNIT_FILL_FORE_SCHEMECOLOR_INDEX" val="10"/>
  <p:tag name="KSO_WM_UNIT_FILL_TYPE" val="1"/>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1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1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11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2.xml><?xml version="1.0" encoding="utf-8"?>
<p:tagLst xmlns:p="http://schemas.openxmlformats.org/presentationml/2006/main">
  <p:tag name="KSO_WM_UNIT_TIMELINE_IDINGROUP" val="5"/>
  <p:tag name="KSO_WM_UNIT_TIMELINE_EMPHASIS_ID" val="6"/>
  <p:tag name="KSO_WM_UNIT_ADJUSTLAYOUT_ID" val="27"/>
  <p:tag name="KSO_WM_UNIT_HIGHLIGHT" val="0"/>
  <p:tag name="KSO_WM_UNIT_COMPATIBLE" val="0"/>
  <p:tag name="KSO_WM_DIAGRAM_GROUP_CODE" val="m1-1"/>
  <p:tag name="KSO_WM_UNIT_TYPE" val="m_h_i"/>
  <p:tag name="KSO_WM_UNIT_INDEX" val="1_2_3"/>
  <p:tag name="KSO_WM_UNIT_ID" val="diagram20191587_5*m_h_i*1_2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12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1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12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0.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BEAUTIFY_FLAG" val="#wm#"/>
  <p:tag name="KSO_WM_TEMPLATE_CATEGORY" val="diagram"/>
  <p:tag name="KSO_WM_TEMPLATE_INDEX" val="20191587"/>
  <p:tag name="KSO_WM_SLIDE_TIMELINE_TYPE" val="end"/>
  <p:tag name="KSO_WM_SLIDE_MODEL_TYPE" val="timeline"/>
  <p:tag name="KSO_WM_SLIDE_TIMELINE_MINITEMS" val="1"/>
  <p:tag name="KSO_WM_SLIDE_TIMELINE_MAXITEMS" val="2"/>
  <p:tag name="KSO_WM_SLIDE_CONSTRAINT" val="%7b%22slideConstraint%22%3a%7b%22seriesAreas%22%3a%5b%5d%2c%22singleAreas%22%3a%5b%7b%22shapes%22%3a%5b17%5d%2c%22serialConstraintIndex%22%3a-1%2c%22areatextmark%22%3a0%2c%22pictureprocessmark%22%3a0%7d%5d%7d%7d"/>
  <p:tag name="KSO_WM_SLIDE_ID" val="diagram20191587_5"/>
  <p:tag name="KSO_WM_SLIDE_TYPE" val="text"/>
  <p:tag name="KSO_WM_SLIDE_SUBTYPE" val="diag"/>
  <p:tag name="KSO_WM_SLIDE_ITEM_CNT" val="2"/>
  <p:tag name="KSO_WM_SLIDE_INDEX" val="5"/>
  <p:tag name="KSO_WM_SLIDE_SIZE" val="445.025*413.987"/>
  <p:tag name="KSO_WM_SLIDE_POSITION" val="83.05*-1"/>
  <p:tag name="KSO_WM_DIAGRAM_GROUP_CODE" val="m1-1"/>
  <p:tag name="KSO_WM_SLIDE_DIAGTYPE" val="m"/>
  <p:tag name="KSO_WM_TAG_VERSION" val="1.0"/>
  <p:tag name="KSO_WM_SLIDE_LAYOUT" val="m"/>
  <p:tag name="KSO_WM_SLIDE_LAYOUT_CNT" val="1"/>
  <p:tag name="KSO_WM_SPECIAL_SOURCE" val="bdnull"/>
</p:tagLst>
</file>

<file path=ppt/tags/tag1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TEMPLATE_CATEGORY" val="diagram"/>
  <p:tag name="KSO_WM_TEMPLATE_INDEX" val="20187990"/>
  <p:tag name="KSO_WM_UNIT_TYPE" val="l_h_i"/>
  <p:tag name="KSO_WM_UNIT_INDEX" val="1_1_2"/>
  <p:tag name="KSO_WM_UNIT_ID" val="diagram20187990_3*l_h_i*1_1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7.xml><?xml version="1.0" encoding="utf-8"?>
<p:tagLst xmlns:p="http://schemas.openxmlformats.org/presentationml/2006/main">
  <p:tag name="KSO_WM_UNIT_TIMELINE_IDINGROUP" val="6"/>
  <p:tag name="KSO_WM_UNIT_TIMELINE_EMPHASIS_ID" val="3"/>
  <p:tag name="KSO_WM_UNIT_ADJUSTLAYOUT_ID" val="48"/>
  <p:tag name="KSO_WM_UNIT_VALUE" val="21"/>
  <p:tag name="KSO_WM_UNIT_HIGHLIGHT" val="0"/>
  <p:tag name="KSO_WM_UNIT_COMPATIBLE" val="0"/>
  <p:tag name="KSO_WM_DIAGRAM_GROUP_CODE" val="m1-1"/>
  <p:tag name="KSO_WM_UNIT_TYPE" val="m_h_f"/>
  <p:tag name="KSO_WM_UNIT_INDEX" val="1_1_1"/>
  <p:tag name="KSO_WM_UNIT_ID" val="diagram20191587_5*m_h_f*1_1_1"/>
  <p:tag name="KSO_WM_TEMPLATE_CATEGORY" val="diagram"/>
  <p:tag name="KSO_WM_TEMPLATE_INDEX" val="20191587"/>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168.xml><?xml version="1.0" encoding="utf-8"?>
<p:tagLst xmlns:p="http://schemas.openxmlformats.org/presentationml/2006/main">
  <p:tag name="KSO_WM_UNIT_ADJUSTLAYOUT_ID" val="2"/>
  <p:tag name="KSO_WM_UNIT_HIGHLIGHT" val="0"/>
  <p:tag name="KSO_WM_UNIT_COMPATIBLE" val="0"/>
  <p:tag name="KSO_WM_DIAGRAM_GROUP_CODE" val="m1-4"/>
  <p:tag name="KSO_WM_UNIT_TYPE" val="i"/>
  <p:tag name="KSO_WM_UNIT_INDEX" val="1"/>
  <p:tag name="KSO_WM_UNIT_ID" val="diagram20191587_5*i*1"/>
  <p:tag name="KSO_WM_TEMPLATE_CATEGORY" val="diagram"/>
  <p:tag name="KSO_WM_TEMPLATE_INDEX" val="20191587"/>
  <p:tag name="KSO_WM_UNIT_LAYERLEVEL" val="1"/>
  <p:tag name="KSO_WM_TAG_VERSION" val="1.0"/>
  <p:tag name="KSO_WM_BEAUTIFY_FLAG" val="#wm#"/>
  <p:tag name="KSO_WM_UNIT_FILL_FORE_SCHEMECOLOR_INDEX" val="9"/>
  <p:tag name="KSO_WM_UNIT_FILL_TYPE" val="1"/>
  <p:tag name="KSO_WM_UNIT_USESOURCEFORMAT_APPLY" val="1"/>
</p:tagLst>
</file>

<file path=ppt/tags/tag169.xml><?xml version="1.0" encoding="utf-8"?>
<p:tagLst xmlns:p="http://schemas.openxmlformats.org/presentationml/2006/main">
  <p:tag name="KSO_WM_UNIT_TIMELINE_IDINGROUP" val="5"/>
  <p:tag name="KSO_WM_UNIT_TIMELINE_EMPHASIS_ID" val="6"/>
  <p:tag name="KSO_WM_UNIT_ADJUSTLAYOUT_ID" val="19"/>
  <p:tag name="KSO_WM_UNIT_HIGHLIGHT" val="0"/>
  <p:tag name="KSO_WM_UNIT_COMPATIBLE" val="0"/>
  <p:tag name="KSO_WM_DIAGRAM_GROUP_CODE" val="m1-1"/>
  <p:tag name="KSO_WM_UNIT_TYPE" val="m_h_i"/>
  <p:tag name="KSO_WM_UNIT_INDEX" val="1_1_3"/>
  <p:tag name="KSO_WM_UNIT_ID" val="diagram20191587_5*m_h_i*1_1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17.xml><?xml version="1.0" encoding="utf-8"?>
<p:tagLst xmlns:p="http://schemas.openxmlformats.org/presentationml/2006/main">
  <p:tag name="KSO_WM_TEMPLATE_CATEGORY" val="diagram"/>
  <p:tag name="KSO_WM_TEMPLATE_INDEX" val="20187990"/>
  <p:tag name="KSO_WM_UNIT_TYPE" val="l_h_i"/>
  <p:tag name="KSO_WM_UNIT_INDEX" val="1_1_1"/>
  <p:tag name="KSO_WM_UNIT_ID" val="diagram20187990_3*l_h_i*1_1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170.xml><?xml version="1.0" encoding="utf-8"?>
<p:tagLst xmlns:p="http://schemas.openxmlformats.org/presentationml/2006/main">
  <p:tag name="KSO_WM_UNIT_TIMELINE_IDINGROUP" val="6"/>
  <p:tag name="KSO_WM_UNIT_TIMELINE_EMPHASIS_ID" val="3"/>
  <p:tag name="KSO_WM_UNIT_ADJUSTLAYOUT_ID" val="23"/>
  <p:tag name="KSO_WM_UNIT_VALUE" val="21"/>
  <p:tag name="KSO_WM_UNIT_HIGHLIGHT" val="0"/>
  <p:tag name="KSO_WM_UNIT_COMPATIBLE" val="0"/>
  <p:tag name="KSO_WM_DIAGRAM_GROUP_CODE" val="m1-1"/>
  <p:tag name="KSO_WM_UNIT_TYPE" val="m_h_f"/>
  <p:tag name="KSO_WM_UNIT_INDEX" val="1_2_1"/>
  <p:tag name="KSO_WM_UNIT_ID" val="diagram20191587_5*m_h_f*1_2_1"/>
  <p:tag name="KSO_WM_TEMPLATE_CATEGORY" val="diagram"/>
  <p:tag name="KSO_WM_TEMPLATE_INDEX" val="20191587"/>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171.xml><?xml version="1.0" encoding="utf-8"?>
<p:tagLst xmlns:p="http://schemas.openxmlformats.org/presentationml/2006/main">
  <p:tag name="KSO_WM_UNIT_ADJUSTLAYOUT_ID" val="24"/>
  <p:tag name="KSO_WM_UNIT_HIGHLIGHT" val="0"/>
  <p:tag name="KSO_WM_UNIT_COMPATIBLE" val="0"/>
  <p:tag name="KSO_WM_DIAGRAM_GROUP_CODE" val="m1-4"/>
  <p:tag name="KSO_WM_UNIT_TYPE" val="i"/>
  <p:tag name="KSO_WM_UNIT_INDEX" val="2"/>
  <p:tag name="KSO_WM_UNIT_ID" val="diagram20191587_5*i*2"/>
  <p:tag name="KSO_WM_TEMPLATE_CATEGORY" val="diagram"/>
  <p:tag name="KSO_WM_TEMPLATE_INDEX" val="20191587"/>
  <p:tag name="KSO_WM_UNIT_LAYERLEVEL" val="1"/>
  <p:tag name="KSO_WM_TAG_VERSION" val="1.0"/>
  <p:tag name="KSO_WM_BEAUTIFY_FLAG" val="#wm#"/>
  <p:tag name="KSO_WM_UNIT_FILL_FORE_SCHEMECOLOR_INDEX" val="10"/>
  <p:tag name="KSO_WM_UNIT_FILL_TYPE" val="1"/>
  <p:tag name="KSO_WM_UNIT_USESOURCEFORMAT_APPLY" val="1"/>
</p:tagLst>
</file>

<file path=ppt/tags/tag172.xml><?xml version="1.0" encoding="utf-8"?>
<p:tagLst xmlns:p="http://schemas.openxmlformats.org/presentationml/2006/main">
  <p:tag name="KSO_WM_UNIT_TIMELINE_IDINGROUP" val="5"/>
  <p:tag name="KSO_WM_UNIT_TIMELINE_EMPHASIS_ID" val="6"/>
  <p:tag name="KSO_WM_UNIT_ADJUSTLAYOUT_ID" val="27"/>
  <p:tag name="KSO_WM_UNIT_HIGHLIGHT" val="0"/>
  <p:tag name="KSO_WM_UNIT_COMPATIBLE" val="0"/>
  <p:tag name="KSO_WM_DIAGRAM_GROUP_CODE" val="m1-1"/>
  <p:tag name="KSO_WM_UNIT_TYPE" val="m_h_i"/>
  <p:tag name="KSO_WM_UNIT_INDEX" val="1_2_3"/>
  <p:tag name="KSO_WM_UNIT_ID" val="diagram20191587_5*m_h_i*1_2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173.xml><?xml version="1.0" encoding="utf-8"?>
<p:tagLst xmlns:p="http://schemas.openxmlformats.org/presentationml/2006/main">
  <p:tag name="KSO_WM_UNIT_ADJUSTLAYOUT_ID" val="17"/>
  <p:tag name="KSO_WM_UNIT_HIGHLIGHT" val="0"/>
  <p:tag name="KSO_WM_UNIT_COMPATIBLE" val="0"/>
  <p:tag name="KSO_WM_DIAGRAM_GROUP_CODE" val="m1-4"/>
  <p:tag name="KSO_WM_UNIT_TYPE" val="i"/>
  <p:tag name="KSO_WM_UNIT_INDEX" val="3"/>
  <p:tag name="KSO_WM_UNIT_ID" val="diagram20191587_5*i*3"/>
  <p:tag name="KSO_WM_TEMPLATE_CATEGORY" val="diagram"/>
  <p:tag name="KSO_WM_TEMPLATE_INDEX" val="20191587"/>
  <p:tag name="KSO_WM_UNIT_LAYERLEVEL" val="1"/>
  <p:tag name="KSO_WM_TAG_VERSION" val="1.0"/>
  <p:tag name="KSO_WM_BEAUTIFY_FLAG" val="#wm#"/>
  <p:tag name="KSO_WM_UNIT_USESOURCEFORMAT_APPLY" val="1"/>
</p:tagLst>
</file>

<file path=ppt/tags/tag1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5.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6.xml><?xml version="1.0" encoding="utf-8"?>
<p:tagLst xmlns:p="http://schemas.openxmlformats.org/presentationml/2006/main">
  <p:tag name="KSO_WM_BEAUTIFY_FLAG" val="#wm#"/>
  <p:tag name="KSO_WM_TEMPLATE_CATEGORY" val="diagram"/>
  <p:tag name="KSO_WM_TEMPLATE_INDEX" val="20191587"/>
  <p:tag name="KSO_WM_SLIDE_TIMELINE_TYPE" val="end"/>
  <p:tag name="KSO_WM_SLIDE_MODEL_TYPE" val="timeline"/>
  <p:tag name="KSO_WM_SLIDE_TIMELINE_MINITEMS" val="1"/>
  <p:tag name="KSO_WM_SLIDE_TIMELINE_MAXITEMS" val="2"/>
  <p:tag name="KSO_WM_SLIDE_CONSTRAINT" val="%7b%22slideConstraint%22%3a%7b%22seriesAreas%22%3a%5b%5d%2c%22singleAreas%22%3a%5b%7b%22shapes%22%3a%5b17%5d%2c%22serialConstraintIndex%22%3a-1%2c%22areatextmark%22%3a0%2c%22pictureprocessmark%22%3a0%7d%5d%7d%7d"/>
  <p:tag name="KSO_WM_SLIDE_ID" val="diagram20191587_5"/>
  <p:tag name="KSO_WM_SLIDE_TYPE" val="text"/>
  <p:tag name="KSO_WM_SLIDE_SUBTYPE" val="diag"/>
  <p:tag name="KSO_WM_SLIDE_ITEM_CNT" val="2"/>
  <p:tag name="KSO_WM_SLIDE_INDEX" val="5"/>
  <p:tag name="KSO_WM_SLIDE_SIZE" val="445.025*413.987"/>
  <p:tag name="KSO_WM_SLIDE_POSITION" val="83.05*-1"/>
  <p:tag name="KSO_WM_DIAGRAM_GROUP_CODE" val="m1-1"/>
  <p:tag name="KSO_WM_SLIDE_DIAGTYPE" val="m"/>
  <p:tag name="KSO_WM_TAG_VERSION" val="1.0"/>
  <p:tag name="KSO_WM_SLIDE_LAYOUT" val="m"/>
  <p:tag name="KSO_WM_SLIDE_LAYOUT_CNT" val="1"/>
  <p:tag name="KSO_WM_SPECIAL_SOURCE" val="bdnull"/>
</p:tagLst>
</file>

<file path=ppt/tags/tag17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8.xml><?xml version="1.0" encoding="utf-8"?>
<p:tagLst xmlns:p="http://schemas.openxmlformats.org/presentationml/2006/main">
  <p:tag name="KSO_WM_TEMPLATE_CATEGORY" val="diagram"/>
  <p:tag name="KSO_WM_TEMPLATE_INDEX" val="20187990"/>
  <p:tag name="KSO_WM_UNIT_TYPE" val="l_h_i"/>
  <p:tag name="KSO_WM_UNIT_INDEX" val="1_1_2"/>
  <p:tag name="KSO_WM_UNIT_ID" val="diagram20187990_3*l_h_i*1_1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TEMPLATE_CATEGORY" val="diagram"/>
  <p:tag name="KSO_WM_TEMPLATE_INDEX" val="20187990"/>
  <p:tag name="KSO_WM_UNIT_TYPE" val="l_h_i"/>
  <p:tag name="KSO_WM_UNIT_INDEX" val="1_1_1"/>
  <p:tag name="KSO_WM_UNIT_ID" val="diagram20187990_3*l_h_i*1_1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1_1"/>
  <p:tag name="KSO_WM_UNIT_ID" val="diagram20187990_3*l_h_a*1_1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80.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1_1"/>
  <p:tag name="KSO_WM_UNIT_ID" val="diagram20187990_3*l_h_a*1_1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87990_3*l_h_f*1_1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TEMPLATE_CATEGORY" val="diagram"/>
  <p:tag name="KSO_WM_TEMPLATE_INDEX" val="20187990"/>
  <p:tag name="KSO_WM_UNIT_TYPE" val="l_h_i"/>
  <p:tag name="KSO_WM_UNIT_INDEX" val="1_2_2"/>
  <p:tag name="KSO_WM_UNIT_ID" val="diagram20187990_3*l_h_i*1_2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83.xml><?xml version="1.0" encoding="utf-8"?>
<p:tagLst xmlns:p="http://schemas.openxmlformats.org/presentationml/2006/main">
  <p:tag name="KSO_WM_TEMPLATE_CATEGORY" val="diagram"/>
  <p:tag name="KSO_WM_TEMPLATE_INDEX" val="20187990"/>
  <p:tag name="KSO_WM_UNIT_TYPE" val="l_h_i"/>
  <p:tag name="KSO_WM_UNIT_INDEX" val="1_2_1"/>
  <p:tag name="KSO_WM_UNIT_ID" val="diagram20187990_3*l_h_i*1_2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6"/>
  <p:tag name="KSO_WM_UNIT_LINE_FILL_TYPE" val="2"/>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2_1"/>
  <p:tag name="KSO_WM_UNIT_ID" val="diagram20187990_3*l_h_a*1_2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87990_3*l_h_f*1_2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TEMPLATE_CATEGORY" val="diagram"/>
  <p:tag name="KSO_WM_TEMPLATE_INDEX" val="20187990"/>
  <p:tag name="KSO_WM_UNIT_TYPE" val="l_h_i"/>
  <p:tag name="KSO_WM_UNIT_INDEX" val="1_3_2"/>
  <p:tag name="KSO_WM_UNIT_ID" val="diagram20187990_3*l_h_i*1_3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KSO_WM_TEMPLATE_CATEGORY" val="diagram"/>
  <p:tag name="KSO_WM_TEMPLATE_INDEX" val="20187990"/>
  <p:tag name="KSO_WM_UNIT_TYPE" val="l_h_i"/>
  <p:tag name="KSO_WM_UNIT_INDEX" val="1_3_1"/>
  <p:tag name="KSO_WM_UNIT_ID" val="diagram20187990_3*l_h_i*1_3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7"/>
  <p:tag name="KSO_WM_UNIT_LINE_FILL_TYPE" val="2"/>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3_1"/>
  <p:tag name="KSO_WM_UNIT_ID" val="diagram20187990_3*l_h_a*1_3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87990_3*l_h_f*1_3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87990_3*l_h_f*1_1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1.xml><?xml version="1.0" encoding="utf-8"?>
<p:tagLst xmlns:p="http://schemas.openxmlformats.org/presentationml/2006/main">
  <p:tag name="KSO_WM_BEAUTIFY_FLAG" val="#wm#"/>
  <p:tag name="KSO_WM_TEMPLATE_CATEGORY" val="custom"/>
  <p:tag name="KSO_WM_TEMPLATE_INDEX" val="20191204"/>
  <p:tag name="KSO_WM_SLIDE_ITEM_CNT" val="3"/>
  <p:tag name="KSO_WM_SPECIAL_SOURCE" val="bdnull"/>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19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1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TEMPLATE_CATEGORY" val="diagram"/>
  <p:tag name="KSO_WM_TEMPLATE_INDEX" val="20187990"/>
  <p:tag name="KSO_WM_UNIT_TYPE" val="l_h_i"/>
  <p:tag name="KSO_WM_UNIT_INDEX" val="1_2_2"/>
  <p:tag name="KSO_WM_UNIT_ID" val="diagram20187990_3*l_h_i*1_2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0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0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20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2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2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0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1.xml><?xml version="1.0" encoding="utf-8"?>
<p:tagLst xmlns:p="http://schemas.openxmlformats.org/presentationml/2006/main">
  <p:tag name="KSO_WM_TEMPLATE_CATEGORY" val="diagram"/>
  <p:tag name="KSO_WM_TEMPLATE_INDEX" val="20187990"/>
  <p:tag name="KSO_WM_UNIT_TYPE" val="l_h_i"/>
  <p:tag name="KSO_WM_UNIT_INDEX" val="1_2_1"/>
  <p:tag name="KSO_WM_UNIT_ID" val="diagram20187990_3*l_h_i*1_2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6"/>
  <p:tag name="KSO_WM_UNIT_LINE_FILL_TYPE" val="2"/>
  <p:tag name="KSO_WM_UNIT_TEXT_FILL_FORE_SCHEMECOLOR_INDEX" val="13"/>
  <p:tag name="KSO_WM_UNIT_TEXT_FILL_TYPE" val="1"/>
  <p:tag name="KSO_WM_UNIT_USESOURCEFORMAT_APPLY" val="1"/>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2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2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1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2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2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2.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2_1"/>
  <p:tag name="KSO_WM_UNIT_ID" val="diagram20187990_3*l_h_a*1_2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2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2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2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2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2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23.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87990_3*l_h_f*1_2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2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3.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2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1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LINE_FORE_SCHEMECOLOR_INDEX" val="14"/>
  <p:tag name="KSO_WM_UNIT_LINE_FILL_TYPE" val="2"/>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1"/>
  <p:tag name="KSO_WM_UNIT_FILL_FORE_SCHEMECOLOR_INDEX" val="14"/>
  <p:tag name="KSO_WM_UNIT_FILL_TYPE" val="1"/>
  <p:tag name="KSO_WM_UNIT_LINE_FORE_SCHEMECOLOR_INDEX" val="14"/>
  <p:tag name="KSO_WM_UNIT_LINE_FILL_TYPE" val="2"/>
  <p:tag name="KSO_WM_UNIT_USESOURCEFORMAT_APPLY" val="1"/>
</p:tagLst>
</file>

<file path=ppt/tags/tag24.xml><?xml version="1.0" encoding="utf-8"?>
<p:tagLst xmlns:p="http://schemas.openxmlformats.org/presentationml/2006/main">
  <p:tag name="KSO_WM_TEMPLATE_CATEGORY" val="diagram"/>
  <p:tag name="KSO_WM_TEMPLATE_INDEX" val="20187990"/>
  <p:tag name="KSO_WM_UNIT_TYPE" val="l_h_i"/>
  <p:tag name="KSO_WM_UNIT_INDEX" val="1_3_2"/>
  <p:tag name="KSO_WM_UNIT_ID" val="diagram20187990_3*l_h_i*1_3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24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4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4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TEMPLATE_CATEGORY" val="diagram"/>
  <p:tag name="KSO_WM_TEMPLATE_INDEX" val="20187990"/>
  <p:tag name="KSO_WM_UNIT_TYPE" val="l_h_i"/>
  <p:tag name="KSO_WM_UNIT_INDEX" val="1_3_1"/>
  <p:tag name="KSO_WM_UNIT_ID" val="diagram20187990_3*l_h_i*1_3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7"/>
  <p:tag name="KSO_WM_UNIT_LINE_FILL_TYPE" val="2"/>
  <p:tag name="KSO_WM_UNIT_TEXT_FILL_FORE_SCHEMECOLOR_INDEX" val="13"/>
  <p:tag name="KSO_WM_UNIT_TEXT_FILL_TYPE" val="1"/>
  <p:tag name="KSO_WM_UNIT_USESOURCEFORMAT_APPLY"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3_1"/>
  <p:tag name="KSO_WM_UNIT_ID" val="diagram20187990_3*l_h_a*1_3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87990_3*l_h_f*1_3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9.xml><?xml version="1.0" encoding="utf-8"?>
<p:tagLst xmlns:p="http://schemas.openxmlformats.org/presentationml/2006/main">
  <p:tag name="KSO_WM_BEAUTIFY_FLAG" val="#wm#"/>
  <p:tag name="KSO_WM_TEMPLATE_CATEGORY" val="custom"/>
  <p:tag name="KSO_WM_TEMPLATE_INDEX" val="20191204"/>
  <p:tag name="KSO_WM_SLIDE_ITEM_CNT" val="3"/>
  <p:tag name="KSO_WM_SPECIAL_SOURCE" val="bdnul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33.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34.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37.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38.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39.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42.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43.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44.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47.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48.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49.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5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BEAUTIFY_FLAG" val="#wm#"/>
  <p:tag name="KSO_WM_TEMPLATE_CATEGORY" val="custom"/>
  <p:tag name="KSO_WM_TEMPLATE_INDEX" val="20191204"/>
  <p:tag name="KSO_WM_SLIDE_ITEM_CNT" val="4"/>
  <p:tag name="KSO_WM_SPECIAL_SOURCE" val="bdnul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63.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64.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65.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68.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69.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7.xml><?xml version="1.0" encoding="utf-8"?>
<p:tagLst xmlns:p="http://schemas.openxmlformats.org/presentationml/2006/main">
  <p:tag name="KSO_WM_UNIT_TIMELINE_IDINGROUP" val="6"/>
  <p:tag name="KSO_WM_UNIT_TIMELINE_EMPHASIS_ID" val="3"/>
  <p:tag name="KSO_WM_UNIT_ADJUSTLAYOUT_ID" val="48"/>
  <p:tag name="KSO_WM_UNIT_VALUE" val="21"/>
  <p:tag name="KSO_WM_UNIT_HIGHLIGHT" val="0"/>
  <p:tag name="KSO_WM_UNIT_COMPATIBLE" val="0"/>
  <p:tag name="KSO_WM_DIAGRAM_GROUP_CODE" val="m1-1"/>
  <p:tag name="KSO_WM_UNIT_TYPE" val="m_h_f"/>
  <p:tag name="KSO_WM_UNIT_INDEX" val="1_1_1"/>
  <p:tag name="KSO_WM_UNIT_ID" val="diagram20191587_5*m_h_f*1_1_1"/>
  <p:tag name="KSO_WM_TEMPLATE_CATEGORY" val="diagram"/>
  <p:tag name="KSO_WM_TEMPLATE_INDEX" val="20191587"/>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70.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73.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74.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75.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78.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79.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8.xml><?xml version="1.0" encoding="utf-8"?>
<p:tagLst xmlns:p="http://schemas.openxmlformats.org/presentationml/2006/main">
  <p:tag name="KSO_WM_UNIT_ADJUSTLAYOUT_ID" val="2"/>
  <p:tag name="KSO_WM_UNIT_HIGHLIGHT" val="0"/>
  <p:tag name="KSO_WM_UNIT_COMPATIBLE" val="0"/>
  <p:tag name="KSO_WM_DIAGRAM_GROUP_CODE" val="m1-4"/>
  <p:tag name="KSO_WM_UNIT_TYPE" val="i"/>
  <p:tag name="KSO_WM_UNIT_INDEX" val="1"/>
  <p:tag name="KSO_WM_UNIT_ID" val="diagram20191587_5*i*1"/>
  <p:tag name="KSO_WM_TEMPLATE_CATEGORY" val="diagram"/>
  <p:tag name="KSO_WM_TEMPLATE_INDEX" val="20191587"/>
  <p:tag name="KSO_WM_UNIT_LAYERLEVEL" val="1"/>
  <p:tag name="KSO_WM_TAG_VERSION" val="1.0"/>
  <p:tag name="KSO_WM_BEAUTIFY_FLAG" val="#wm#"/>
  <p:tag name="KSO_WM_UNIT_FILL_FORE_SCHEMECOLOR_INDEX" val="9"/>
  <p:tag name="KSO_WM_UNIT_FILL_TYPE" val="1"/>
  <p:tag name="KSO_WM_UNIT_USESOURCEFORMAT_APPLY" val="1"/>
</p:tagLst>
</file>

<file path=ppt/tags/tag80.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1.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4.xml><?xml version="1.0" encoding="utf-8"?>
<p:tagLst xmlns:p="http://schemas.openxmlformats.org/presentationml/2006/main">
  <p:tag name="KSO_WM_BEAUTIFY_FLAG" val="#wm#"/>
  <p:tag name="KSO_WM_TEMPLATE_CATEGORY" val="custom"/>
  <p:tag name="KSO_WM_TEMPLATE_INDEX" val="20191204"/>
  <p:tag name="KSO_WM_SLIDE_ITEM_CNT" val="4"/>
  <p:tag name="KSO_WM_SPECIAL_SOURCE" val="bdnull"/>
</p:tagLst>
</file>

<file path=ppt/tags/tag85.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86.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87.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89.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UNIT_TIMELINE_IDINGROUP" val="5"/>
  <p:tag name="KSO_WM_UNIT_TIMELINE_EMPHASIS_ID" val="6"/>
  <p:tag name="KSO_WM_UNIT_ADJUSTLAYOUT_ID" val="19"/>
  <p:tag name="KSO_WM_UNIT_HIGHLIGHT" val="0"/>
  <p:tag name="KSO_WM_UNIT_COMPATIBLE" val="0"/>
  <p:tag name="KSO_WM_DIAGRAM_GROUP_CODE" val="m1-1"/>
  <p:tag name="KSO_WM_UNIT_TYPE" val="m_h_i"/>
  <p:tag name="KSO_WM_UNIT_INDEX" val="1_1_3"/>
  <p:tag name="KSO_WM_UNIT_ID" val="diagram20191587_5*m_h_i*1_1_3"/>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90.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91.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1_1_1"/>
  <p:tag name="KSO_WM_UNIT_ID" val="diagram20191580_3*m_h_h_a*1_1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93.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94.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95.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97.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99.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7535</Words>
  <Application>WPS 演示</Application>
  <PresentationFormat>自定义</PresentationFormat>
  <Paragraphs>519</Paragraphs>
  <Slides>54</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54</vt:i4>
      </vt:variant>
    </vt:vector>
  </HeadingPairs>
  <TitlesOfParts>
    <vt:vector size="67" baseType="lpstr">
      <vt:lpstr>Arial</vt:lpstr>
      <vt:lpstr>宋体</vt:lpstr>
      <vt:lpstr>Wingdings</vt:lpstr>
      <vt:lpstr>黑体</vt:lpstr>
      <vt:lpstr>微软雅黑</vt:lpstr>
      <vt:lpstr>华文细黑</vt:lpstr>
      <vt:lpstr>字魂70号-灵悦黑体</vt:lpstr>
      <vt:lpstr>Segoe UI</vt:lpstr>
      <vt:lpstr>隶书</vt:lpstr>
      <vt:lpstr>Wingdings</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268</cp:revision>
  <dcterms:created xsi:type="dcterms:W3CDTF">2019-11-11T13:37:00Z</dcterms:created>
  <dcterms:modified xsi:type="dcterms:W3CDTF">2022-02-28T05:40:38Z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F47900CFCF14428F81F766D8B14004F0</vt:lpwstr>
  </property>
</Properties>
</file>